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4" r:id="rId2"/>
  </p:sldMasterIdLst>
  <p:notesMasterIdLst>
    <p:notesMasterId r:id="rId38"/>
  </p:notesMasterIdLst>
  <p:handoutMasterIdLst>
    <p:handoutMasterId r:id="rId39"/>
  </p:handoutMasterIdLst>
  <p:sldIdLst>
    <p:sldId id="410" r:id="rId3"/>
    <p:sldId id="584" r:id="rId4"/>
    <p:sldId id="302" r:id="rId5"/>
    <p:sldId id="308" r:id="rId6"/>
    <p:sldId id="307" r:id="rId7"/>
    <p:sldId id="303" r:id="rId8"/>
    <p:sldId id="304" r:id="rId9"/>
    <p:sldId id="309" r:id="rId10"/>
    <p:sldId id="315" r:id="rId11"/>
    <p:sldId id="342" r:id="rId12"/>
    <p:sldId id="300" r:id="rId13"/>
    <p:sldId id="578" r:id="rId14"/>
    <p:sldId id="579" r:id="rId15"/>
    <p:sldId id="581" r:id="rId16"/>
    <p:sldId id="582" r:id="rId17"/>
    <p:sldId id="583" r:id="rId18"/>
    <p:sldId id="603" r:id="rId19"/>
    <p:sldId id="585" r:id="rId20"/>
    <p:sldId id="586" r:id="rId21"/>
    <p:sldId id="587" r:id="rId22"/>
    <p:sldId id="588" r:id="rId23"/>
    <p:sldId id="589" r:id="rId24"/>
    <p:sldId id="590" r:id="rId25"/>
    <p:sldId id="591" r:id="rId26"/>
    <p:sldId id="592" r:id="rId27"/>
    <p:sldId id="593" r:id="rId28"/>
    <p:sldId id="594" r:id="rId29"/>
    <p:sldId id="595" r:id="rId30"/>
    <p:sldId id="596" r:id="rId31"/>
    <p:sldId id="597" r:id="rId32"/>
    <p:sldId id="598" r:id="rId33"/>
    <p:sldId id="599" r:id="rId34"/>
    <p:sldId id="600" r:id="rId35"/>
    <p:sldId id="601" r:id="rId36"/>
    <p:sldId id="602" r:id="rId3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9pPr>
  </p:defaultTextStyle>
  <p:extLst>
    <p:ext uri="{521415D9-36F7-43E2-AB2F-B90AF26B5E84}">
      <p14:sectionLst xmlns:p14="http://schemas.microsoft.com/office/powerpoint/2010/main">
        <p14:section name="Introduction" id="{74E3F282-622B-0741-B56A-ECE7DEDBCE10}">
          <p14:sldIdLst>
            <p14:sldId id="410"/>
            <p14:sldId id="584"/>
            <p14:sldId id="302"/>
            <p14:sldId id="308"/>
            <p14:sldId id="307"/>
            <p14:sldId id="303"/>
            <p14:sldId id="304"/>
            <p14:sldId id="309"/>
            <p14:sldId id="315"/>
            <p14:sldId id="342"/>
            <p14:sldId id="300"/>
            <p14:sldId id="578"/>
            <p14:sldId id="579"/>
            <p14:sldId id="581"/>
            <p14:sldId id="582"/>
            <p14:sldId id="583"/>
            <p14:sldId id="603"/>
            <p14:sldId id="585"/>
            <p14:sldId id="586"/>
            <p14:sldId id="587"/>
            <p14:sldId id="588"/>
            <p14:sldId id="589"/>
            <p14:sldId id="590"/>
            <p14:sldId id="591"/>
            <p14:sldId id="592"/>
            <p14:sldId id="593"/>
            <p14:sldId id="594"/>
            <p14:sldId id="595"/>
            <p14:sldId id="596"/>
            <p14:sldId id="597"/>
            <p14:sldId id="598"/>
            <p14:sldId id="599"/>
            <p14:sldId id="600"/>
            <p14:sldId id="601"/>
            <p14:sldId id="60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clrMru>
    <a:srgbClr val="FF0000"/>
    <a:srgbClr val="FF8000"/>
    <a:srgbClr val="FFFFFF"/>
    <a:srgbClr val="FFCC66"/>
    <a:srgbClr val="FFFFCC"/>
    <a:srgbClr val="00FF00"/>
    <a:srgbClr val="004080"/>
    <a:srgbClr val="408000"/>
    <a:srgbClr val="00804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42" autoAdjust="0"/>
    <p:restoredTop sz="89568" autoAdjust="0"/>
  </p:normalViewPr>
  <p:slideViewPr>
    <p:cSldViewPr snapToGrid="0" snapToObjects="1">
      <p:cViewPr varScale="1">
        <p:scale>
          <a:sx n="149" d="100"/>
          <a:sy n="149" d="100"/>
        </p:scale>
        <p:origin x="-104" y="-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5B5BF-57EC-A34C-9F07-AD3941C123A0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81C80-8AE6-7948-879D-1FD0AFFBF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9300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DCE9A-99A8-D048-8D2E-6A24C84AF8DB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F70022-842A-9E49-B39A-A697969409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26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534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46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521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6137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280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9333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954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447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553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871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891CCB-FC7F-6C46-BC58-17389EB30AAE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40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228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04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226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1550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31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332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49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967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215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03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780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311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three goals for today ….</a:t>
            </a:r>
          </a:p>
          <a:p>
            <a:endParaRPr lang="en-US" dirty="0"/>
          </a:p>
          <a:p>
            <a:r>
              <a:rPr lang="en-US" dirty="0"/>
              <a:t>First, jump right in and use GENI to do a very simple (layer 2) experiment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70022-842A-9E49-B39A-A697969409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7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P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GENI-logo-f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76200"/>
            <a:ext cx="10668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82600" y="6577013"/>
            <a:ext cx="33083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>
                <a:solidFill>
                  <a:schemeClr val="bg2"/>
                </a:solidFill>
                <a:latin typeface="+mn-lt"/>
                <a:ea typeface="+mn-ea"/>
                <a:cs typeface="+mn-cs"/>
              </a:rPr>
              <a:t>Sponsored by the National Science Foundation</a:t>
            </a:r>
          </a:p>
        </p:txBody>
      </p:sp>
      <p:pic>
        <p:nvPicPr>
          <p:cNvPr id="7" name="Picture 15" descr="nsf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8288" y="6573838"/>
            <a:ext cx="2809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 sz="3200">
                <a:solidFill>
                  <a:srgbClr val="1C1C1C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39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495800"/>
            <a:ext cx="6400800" cy="17526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rgbClr val="4D4D4D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xmlns="" id="{DA97A41C-E0BE-C042-9598-475C246291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686175" y="6613791"/>
            <a:ext cx="49339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bg2"/>
                </a:solidFill>
                <a:latin typeface="Arial"/>
                <a:ea typeface="+mn-ea"/>
                <a:cs typeface="Arial"/>
              </a:rPr>
              <a:t>Chameleon User Meeting at The University of Texas, Austin </a:t>
            </a:r>
            <a:r>
              <a:rPr lang="en-US" sz="1000" baseline="0" dirty="0">
                <a:solidFill>
                  <a:schemeClr val="bg2"/>
                </a:solidFill>
                <a:latin typeface="Arial"/>
                <a:ea typeface="+mn-ea"/>
                <a:cs typeface="Arial"/>
              </a:rPr>
              <a:t>– 02/07/2019</a:t>
            </a:r>
            <a:endParaRPr lang="en-US" sz="1000" dirty="0">
              <a:solidFill>
                <a:schemeClr val="bg2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0"/>
            <a:ext cx="2114550" cy="6324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191250" cy="6324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728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18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8687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6726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2475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398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6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96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684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442B6-DD8B-514B-A7A3-E9B4EF62FBCF}" type="datetimeFigureOut">
              <a:rPr lang="en-US" smtClean="0"/>
              <a:t>19-02-05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D3641-6F4D-C540-866D-172CAB7AC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80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1529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447800"/>
            <a:ext cx="41529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1" descr="PP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8" descr="GENI-logo-final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33400" y="76200"/>
            <a:ext cx="10668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485775" y="6589713"/>
            <a:ext cx="3200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bg2"/>
                </a:solidFill>
                <a:latin typeface="Arial"/>
                <a:ea typeface="+mn-ea"/>
                <a:cs typeface="Arial"/>
              </a:rPr>
              <a:t>Sponsored by the National Science Foundation</a:t>
            </a: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8458200" y="6614258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fld id="{F0B9EE18-F6D1-E846-95FF-32427CAB0805}" type="slidenum">
              <a:rPr lang="en-US" sz="1000">
                <a:solidFill>
                  <a:schemeClr val="bg2"/>
                </a:solidFill>
                <a:ea typeface="Arial" pitchFamily="-65" charset="0"/>
                <a:cs typeface="Arial" pitchFamily="-65" charset="0"/>
              </a:rPr>
              <a:pPr algn="r"/>
              <a:t>‹#›</a:t>
            </a:fld>
            <a:endParaRPr lang="en-US" sz="1000" dirty="0">
              <a:solidFill>
                <a:schemeClr val="bg2"/>
              </a:solidFill>
              <a:ea typeface="Arial" pitchFamily="-65" charset="0"/>
              <a:cs typeface="Arial" pitchFamily="-65" charset="0"/>
            </a:endParaRPr>
          </a:p>
        </p:txBody>
      </p:sp>
      <p:sp>
        <p:nvSpPr>
          <p:cNvPr id="1030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458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3686175" y="6613791"/>
            <a:ext cx="493395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bg2"/>
                </a:solidFill>
                <a:latin typeface="Arial"/>
                <a:ea typeface="+mn-ea"/>
                <a:cs typeface="Arial"/>
              </a:rPr>
              <a:t>Chameleon User Meeting at The University of Texas, Austin </a:t>
            </a:r>
            <a:r>
              <a:rPr lang="en-US" sz="1000" baseline="0" dirty="0">
                <a:solidFill>
                  <a:schemeClr val="bg2"/>
                </a:solidFill>
                <a:latin typeface="Arial"/>
                <a:ea typeface="+mn-ea"/>
                <a:cs typeface="Arial"/>
              </a:rPr>
              <a:t>– 02/07/2019</a:t>
            </a:r>
            <a:endParaRPr lang="en-US" sz="1000" dirty="0">
              <a:solidFill>
                <a:schemeClr val="bg2"/>
              </a:solidFill>
              <a:latin typeface="Arial"/>
              <a:ea typeface="+mn-ea"/>
              <a:cs typeface="Arial"/>
            </a:endParaRPr>
          </a:p>
        </p:txBody>
      </p:sp>
      <p:pic>
        <p:nvPicPr>
          <p:cNvPr id="1033" name="Picture 22" descr="nsf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68288" y="6573838"/>
            <a:ext cx="28098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33"/>
          </a:solidFill>
          <a:latin typeface="Arial"/>
          <a:ea typeface="ＭＳ Ｐゴシック" pitchFamily="-65" charset="-128"/>
          <a:cs typeface="Arial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33"/>
          </a:solidFill>
          <a:latin typeface="Arial" pitchFamily="-65" charset="0"/>
          <a:ea typeface="ＭＳ Ｐゴシック" pitchFamily="-65" charset="-128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33"/>
          </a:solidFill>
          <a:latin typeface="Arial" pitchFamily="-65" charset="0"/>
          <a:ea typeface="ＭＳ Ｐゴシック" pitchFamily="-65" charset="-128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33"/>
          </a:solidFill>
          <a:latin typeface="Arial" pitchFamily="-65" charset="0"/>
          <a:ea typeface="ＭＳ Ｐゴシック" pitchFamily="-65" charset="-128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33"/>
          </a:solidFill>
          <a:latin typeface="Arial" pitchFamily="-65" charset="0"/>
          <a:ea typeface="ＭＳ Ｐゴシック" pitchFamily="-65" charset="-128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2500">
          <a:solidFill>
            <a:srgbClr val="333333"/>
          </a:solidFill>
          <a:latin typeface="Franklin Gothic Medium" pitchFamily="-65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2500">
          <a:solidFill>
            <a:srgbClr val="333333"/>
          </a:solidFill>
          <a:latin typeface="Franklin Gothic Medium" pitchFamily="-65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2500">
          <a:solidFill>
            <a:srgbClr val="333333"/>
          </a:solidFill>
          <a:latin typeface="Franklin Gothic Medium" pitchFamily="-65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2500">
          <a:solidFill>
            <a:srgbClr val="333333"/>
          </a:solidFill>
          <a:latin typeface="Franklin Gothic Medium" pitchFamily="-65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080808"/>
          </a:solidFill>
          <a:latin typeface="Arial"/>
          <a:ea typeface="+mn-ea"/>
          <a:cs typeface="Arial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080808"/>
          </a:solidFill>
          <a:latin typeface="Arial"/>
          <a:ea typeface="+mn-ea"/>
          <a:cs typeface="Arial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80808"/>
          </a:solidFill>
          <a:latin typeface="Arial"/>
          <a:ea typeface="+mn-ea"/>
          <a:cs typeface="Arial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80808"/>
          </a:solidFill>
          <a:latin typeface="Arial"/>
          <a:ea typeface="+mn-ea"/>
          <a:cs typeface="Arial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80808"/>
          </a:solidFill>
          <a:latin typeface="Arial"/>
          <a:ea typeface="+mn-ea"/>
          <a:cs typeface="Arial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000000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FF00"/>
                </a:solidFill>
              </a:defRPr>
            </a:lvl1pPr>
          </a:lstStyle>
          <a:p>
            <a:fld id="{0F3442B6-DD8B-514B-A7A3-E9B4EF62FBCF}" type="datetimeFigureOut">
              <a:rPr lang="en-US" smtClean="0"/>
              <a:pPr/>
              <a:t>19-02-05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FF0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FF00"/>
                </a:solidFill>
              </a:defRPr>
            </a:lvl1pPr>
          </a:lstStyle>
          <a:p>
            <a:fld id="{BB9D3641-6F4D-C540-866D-172CAB7ACF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92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rgbClr val="00FF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00FF00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00FF00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0FF00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FF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00FF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portal.geni.net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ava.com/en/" TargetMode="External"/><Relationship Id="rId4" Type="http://schemas.openxmlformats.org/officeDocument/2006/relationships/hyperlink" Target="http://geni-images.renci.org/webstart/flukes.jnlp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8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9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0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4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2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4" Type="http://schemas.openxmlformats.org/officeDocument/2006/relationships/image" Target="../media/image44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5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6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7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scripts.com/tutorials/linux-commands/route.html" TargetMode="External"/><Relationship Id="rId4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www.tcpdump.org/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8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9.tiff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8.bin"/><Relationship Id="rId12" Type="http://schemas.openxmlformats.org/officeDocument/2006/relationships/oleObject" Target="../embeddings/oleObject9.bin"/><Relationship Id="rId13" Type="http://schemas.openxmlformats.org/officeDocument/2006/relationships/oleObject" Target="../embeddings/oleObject10.bin"/><Relationship Id="rId14" Type="http://schemas.openxmlformats.org/officeDocument/2006/relationships/oleObject" Target="../embeddings/oleObject11.bin"/><Relationship Id="rId15" Type="http://schemas.openxmlformats.org/officeDocument/2006/relationships/oleObject" Target="../embeddings/oleObject12.bin"/><Relationship Id="rId16" Type="http://schemas.openxmlformats.org/officeDocument/2006/relationships/image" Target="../media/image8.wmf"/><Relationship Id="rId17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8" Type="http://schemas.openxmlformats.org/officeDocument/2006/relationships/oleObject" Target="../embeddings/oleObject5.bin"/><Relationship Id="rId9" Type="http://schemas.openxmlformats.org/officeDocument/2006/relationships/oleObject" Target="../embeddings/oleObject6.bin"/><Relationship Id="rId10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wmf"/><Relationship Id="rId6" Type="http://schemas.openxmlformats.org/officeDocument/2006/relationships/image" Target="../media/image14.png"/><Relationship Id="rId7" Type="http://schemas.openxmlformats.org/officeDocument/2006/relationships/image" Target="../media/image15.tiff"/><Relationship Id="rId8" Type="http://schemas.openxmlformats.org/officeDocument/2006/relationships/image" Target="../media/image16.tiff"/><Relationship Id="rId9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emf"/><Relationship Id="rId5" Type="http://schemas.openxmlformats.org/officeDocument/2006/relationships/image" Target="../media/image30.jpeg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6570" y="1761284"/>
            <a:ext cx="6904287" cy="1470025"/>
          </a:xfrm>
        </p:spPr>
        <p:txBody>
          <a:bodyPr/>
          <a:lstStyle/>
          <a:p>
            <a:r>
              <a:rPr lang="en-US" sz="3600" dirty="0"/>
              <a:t>An Introduction to GENI </a:t>
            </a:r>
            <a:br>
              <a:rPr lang="en-US" sz="3600" dirty="0"/>
            </a:br>
            <a:r>
              <a:rPr lang="en-US" sz="3600" dirty="0"/>
              <a:t>and </a:t>
            </a:r>
            <a:r>
              <a:rPr lang="en-US" sz="3600" dirty="0" err="1"/>
              <a:t>ExoGENI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26570" y="4484914"/>
            <a:ext cx="6904288" cy="1752600"/>
          </a:xfrm>
        </p:spPr>
        <p:txBody>
          <a:bodyPr/>
          <a:lstStyle/>
          <a:p>
            <a:r>
              <a:rPr lang="en-US" dirty="0"/>
              <a:t>Ibrahim Matta, Boston University</a:t>
            </a:r>
          </a:p>
          <a:p>
            <a:r>
              <a:rPr lang="en-US" dirty="0"/>
              <a:t>Violet </a:t>
            </a:r>
            <a:r>
              <a:rPr lang="en-US" dirty="0" err="1"/>
              <a:t>Syrotiuk</a:t>
            </a:r>
            <a:r>
              <a:rPr lang="en-US" dirty="0"/>
              <a:t>, Arizona State University</a:t>
            </a:r>
          </a:p>
          <a:p>
            <a:r>
              <a:rPr lang="en-US" sz="1200" dirty="0"/>
              <a:t>Thanks to Vic Thomas, Chip Elliott, Paul Ruth, and others!</a:t>
            </a:r>
          </a:p>
        </p:txBody>
      </p:sp>
      <p:pic>
        <p:nvPicPr>
          <p:cNvPr id="4" name="Picture 3" descr="all_off_pp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525" y="977900"/>
            <a:ext cx="1960475" cy="556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468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57" y="0"/>
            <a:ext cx="8958943" cy="1143000"/>
          </a:xfrm>
        </p:spPr>
        <p:txBody>
          <a:bodyPr/>
          <a:lstStyle/>
          <a:p>
            <a:r>
              <a:rPr lang="en-US" dirty="0"/>
              <a:t>The Rise of Global Interoperability</a:t>
            </a:r>
          </a:p>
        </p:txBody>
      </p:sp>
      <p:pic>
        <p:nvPicPr>
          <p:cNvPr id="7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t="15654" r="582" b="1"/>
          <a:stretch>
            <a:fillRect/>
          </a:stretch>
        </p:blipFill>
        <p:spPr>
          <a:xfrm>
            <a:off x="67929" y="1143000"/>
            <a:ext cx="9076071" cy="5146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600" extrusionOk="0">
                <a:moveTo>
                  <a:pt x="9" y="0"/>
                </a:moveTo>
                <a:cubicBezTo>
                  <a:pt x="4" y="2128"/>
                  <a:pt x="0" y="4913"/>
                  <a:pt x="0" y="8796"/>
                </a:cubicBezTo>
                <a:cubicBezTo>
                  <a:pt x="0" y="18995"/>
                  <a:pt x="9" y="21600"/>
                  <a:pt x="47" y="21600"/>
                </a:cubicBezTo>
                <a:cubicBezTo>
                  <a:pt x="85" y="21600"/>
                  <a:pt x="92" y="19004"/>
                  <a:pt x="85" y="8796"/>
                </a:cubicBezTo>
                <a:cubicBezTo>
                  <a:pt x="82" y="4917"/>
                  <a:pt x="76" y="2130"/>
                  <a:pt x="69" y="0"/>
                </a:cubicBezTo>
                <a:lnTo>
                  <a:pt x="9" y="0"/>
                </a:lnTo>
                <a:close/>
                <a:moveTo>
                  <a:pt x="4214" y="0"/>
                </a:moveTo>
                <a:cubicBezTo>
                  <a:pt x="4237" y="26"/>
                  <a:pt x="4253" y="40"/>
                  <a:pt x="4247" y="0"/>
                </a:cubicBezTo>
                <a:lnTo>
                  <a:pt x="4214" y="0"/>
                </a:lnTo>
                <a:close/>
                <a:moveTo>
                  <a:pt x="4433" y="0"/>
                </a:moveTo>
                <a:cubicBezTo>
                  <a:pt x="4434" y="3"/>
                  <a:pt x="4434" y="6"/>
                  <a:pt x="4434" y="10"/>
                </a:cubicBezTo>
                <a:cubicBezTo>
                  <a:pt x="4463" y="144"/>
                  <a:pt x="4520" y="147"/>
                  <a:pt x="4509" y="14"/>
                </a:cubicBezTo>
                <a:cubicBezTo>
                  <a:pt x="4509" y="10"/>
                  <a:pt x="4507" y="5"/>
                  <a:pt x="4507" y="0"/>
                </a:cubicBezTo>
                <a:lnTo>
                  <a:pt x="4433" y="0"/>
                </a:lnTo>
                <a:close/>
                <a:moveTo>
                  <a:pt x="5168" y="0"/>
                </a:moveTo>
                <a:cubicBezTo>
                  <a:pt x="5174" y="34"/>
                  <a:pt x="5177" y="80"/>
                  <a:pt x="5173" y="134"/>
                </a:cubicBezTo>
                <a:cubicBezTo>
                  <a:pt x="5167" y="247"/>
                  <a:pt x="5179" y="310"/>
                  <a:pt x="5206" y="299"/>
                </a:cubicBezTo>
                <a:cubicBezTo>
                  <a:pt x="5279" y="270"/>
                  <a:pt x="5290" y="444"/>
                  <a:pt x="5219" y="492"/>
                </a:cubicBezTo>
                <a:cubicBezTo>
                  <a:pt x="5176" y="522"/>
                  <a:pt x="5131" y="485"/>
                  <a:pt x="5084" y="384"/>
                </a:cubicBezTo>
                <a:cubicBezTo>
                  <a:pt x="5046" y="301"/>
                  <a:pt x="5015" y="261"/>
                  <a:pt x="5015" y="294"/>
                </a:cubicBezTo>
                <a:cubicBezTo>
                  <a:pt x="5015" y="327"/>
                  <a:pt x="5034" y="388"/>
                  <a:pt x="5057" y="429"/>
                </a:cubicBezTo>
                <a:cubicBezTo>
                  <a:pt x="5088" y="484"/>
                  <a:pt x="5078" y="526"/>
                  <a:pt x="5019" y="591"/>
                </a:cubicBezTo>
                <a:cubicBezTo>
                  <a:pt x="4975" y="639"/>
                  <a:pt x="4939" y="698"/>
                  <a:pt x="4939" y="721"/>
                </a:cubicBezTo>
                <a:cubicBezTo>
                  <a:pt x="4939" y="800"/>
                  <a:pt x="5165" y="844"/>
                  <a:pt x="5257" y="782"/>
                </a:cubicBezTo>
                <a:cubicBezTo>
                  <a:pt x="5324" y="737"/>
                  <a:pt x="5360" y="746"/>
                  <a:pt x="5394" y="818"/>
                </a:cubicBezTo>
                <a:cubicBezTo>
                  <a:pt x="5428" y="891"/>
                  <a:pt x="5452" y="897"/>
                  <a:pt x="5491" y="840"/>
                </a:cubicBezTo>
                <a:cubicBezTo>
                  <a:pt x="5554" y="747"/>
                  <a:pt x="5525" y="657"/>
                  <a:pt x="5404" y="576"/>
                </a:cubicBezTo>
                <a:cubicBezTo>
                  <a:pt x="5283" y="494"/>
                  <a:pt x="5311" y="341"/>
                  <a:pt x="5442" y="369"/>
                </a:cubicBezTo>
                <a:cubicBezTo>
                  <a:pt x="5524" y="387"/>
                  <a:pt x="5542" y="363"/>
                  <a:pt x="5542" y="246"/>
                </a:cubicBezTo>
                <a:cubicBezTo>
                  <a:pt x="5542" y="157"/>
                  <a:pt x="5572" y="89"/>
                  <a:pt x="5620" y="67"/>
                </a:cubicBezTo>
                <a:cubicBezTo>
                  <a:pt x="5648" y="54"/>
                  <a:pt x="5666" y="29"/>
                  <a:pt x="5675" y="0"/>
                </a:cubicBezTo>
                <a:lnTo>
                  <a:pt x="5168" y="0"/>
                </a:lnTo>
                <a:close/>
                <a:moveTo>
                  <a:pt x="5966" y="0"/>
                </a:moveTo>
                <a:cubicBezTo>
                  <a:pt x="5969" y="51"/>
                  <a:pt x="5989" y="105"/>
                  <a:pt x="6026" y="170"/>
                </a:cubicBezTo>
                <a:cubicBezTo>
                  <a:pt x="6075" y="256"/>
                  <a:pt x="6119" y="277"/>
                  <a:pt x="6175" y="241"/>
                </a:cubicBezTo>
                <a:cubicBezTo>
                  <a:pt x="6226" y="207"/>
                  <a:pt x="6268" y="222"/>
                  <a:pt x="6297" y="283"/>
                </a:cubicBezTo>
                <a:cubicBezTo>
                  <a:pt x="6357" y="410"/>
                  <a:pt x="6320" y="490"/>
                  <a:pt x="6178" y="540"/>
                </a:cubicBezTo>
                <a:cubicBezTo>
                  <a:pt x="6068" y="578"/>
                  <a:pt x="6064" y="591"/>
                  <a:pt x="6116" y="698"/>
                </a:cubicBezTo>
                <a:cubicBezTo>
                  <a:pt x="6148" y="761"/>
                  <a:pt x="6165" y="855"/>
                  <a:pt x="6155" y="907"/>
                </a:cubicBezTo>
                <a:cubicBezTo>
                  <a:pt x="6142" y="971"/>
                  <a:pt x="6155" y="988"/>
                  <a:pt x="6195" y="961"/>
                </a:cubicBezTo>
                <a:cubicBezTo>
                  <a:pt x="6574" y="705"/>
                  <a:pt x="6767" y="977"/>
                  <a:pt x="6954" y="2032"/>
                </a:cubicBezTo>
                <a:cubicBezTo>
                  <a:pt x="6988" y="2227"/>
                  <a:pt x="7006" y="2444"/>
                  <a:pt x="6993" y="2514"/>
                </a:cubicBezTo>
                <a:cubicBezTo>
                  <a:pt x="6977" y="2608"/>
                  <a:pt x="6985" y="2632"/>
                  <a:pt x="7025" y="2605"/>
                </a:cubicBezTo>
                <a:cubicBezTo>
                  <a:pt x="7093" y="2559"/>
                  <a:pt x="7255" y="2939"/>
                  <a:pt x="7225" y="3075"/>
                </a:cubicBezTo>
                <a:cubicBezTo>
                  <a:pt x="7214" y="3127"/>
                  <a:pt x="7221" y="3188"/>
                  <a:pt x="7241" y="3209"/>
                </a:cubicBezTo>
                <a:cubicBezTo>
                  <a:pt x="7280" y="3253"/>
                  <a:pt x="7251" y="3676"/>
                  <a:pt x="7196" y="3858"/>
                </a:cubicBezTo>
                <a:cubicBezTo>
                  <a:pt x="7176" y="3923"/>
                  <a:pt x="7144" y="3959"/>
                  <a:pt x="7124" y="3937"/>
                </a:cubicBezTo>
                <a:cubicBezTo>
                  <a:pt x="7102" y="3913"/>
                  <a:pt x="7094" y="3991"/>
                  <a:pt x="7104" y="4132"/>
                </a:cubicBezTo>
                <a:cubicBezTo>
                  <a:pt x="7127" y="4467"/>
                  <a:pt x="7164" y="4646"/>
                  <a:pt x="7202" y="4605"/>
                </a:cubicBezTo>
                <a:cubicBezTo>
                  <a:pt x="7254" y="4548"/>
                  <a:pt x="7284" y="4694"/>
                  <a:pt x="7245" y="4818"/>
                </a:cubicBezTo>
                <a:cubicBezTo>
                  <a:pt x="7198" y="4964"/>
                  <a:pt x="7345" y="5498"/>
                  <a:pt x="7433" y="5501"/>
                </a:cubicBezTo>
                <a:cubicBezTo>
                  <a:pt x="7466" y="5502"/>
                  <a:pt x="7516" y="5549"/>
                  <a:pt x="7542" y="5606"/>
                </a:cubicBezTo>
                <a:cubicBezTo>
                  <a:pt x="7603" y="5736"/>
                  <a:pt x="7651" y="5652"/>
                  <a:pt x="7660" y="5400"/>
                </a:cubicBezTo>
                <a:cubicBezTo>
                  <a:pt x="7664" y="5292"/>
                  <a:pt x="7691" y="5154"/>
                  <a:pt x="7720" y="5094"/>
                </a:cubicBezTo>
                <a:cubicBezTo>
                  <a:pt x="7748" y="5033"/>
                  <a:pt x="7773" y="4895"/>
                  <a:pt x="7775" y="4785"/>
                </a:cubicBezTo>
                <a:cubicBezTo>
                  <a:pt x="7779" y="4550"/>
                  <a:pt x="7956" y="4217"/>
                  <a:pt x="8045" y="4278"/>
                </a:cubicBezTo>
                <a:cubicBezTo>
                  <a:pt x="8086" y="4306"/>
                  <a:pt x="8138" y="4217"/>
                  <a:pt x="8221" y="3979"/>
                </a:cubicBezTo>
                <a:cubicBezTo>
                  <a:pt x="8286" y="3793"/>
                  <a:pt x="8355" y="3657"/>
                  <a:pt x="8375" y="3678"/>
                </a:cubicBezTo>
                <a:cubicBezTo>
                  <a:pt x="8434" y="3743"/>
                  <a:pt x="8656" y="3579"/>
                  <a:pt x="8751" y="3400"/>
                </a:cubicBezTo>
                <a:lnTo>
                  <a:pt x="8842" y="3229"/>
                </a:lnTo>
                <a:lnTo>
                  <a:pt x="8713" y="3252"/>
                </a:lnTo>
                <a:cubicBezTo>
                  <a:pt x="8577" y="3276"/>
                  <a:pt x="8504" y="3142"/>
                  <a:pt x="8612" y="3068"/>
                </a:cubicBezTo>
                <a:cubicBezTo>
                  <a:pt x="8645" y="3046"/>
                  <a:pt x="8672" y="2973"/>
                  <a:pt x="8672" y="2906"/>
                </a:cubicBezTo>
                <a:cubicBezTo>
                  <a:pt x="8672" y="2703"/>
                  <a:pt x="8736" y="2697"/>
                  <a:pt x="8825" y="2891"/>
                </a:cubicBezTo>
                <a:lnTo>
                  <a:pt x="8909" y="3075"/>
                </a:lnTo>
                <a:lnTo>
                  <a:pt x="8883" y="2876"/>
                </a:lnTo>
                <a:cubicBezTo>
                  <a:pt x="8869" y="2766"/>
                  <a:pt x="8805" y="2595"/>
                  <a:pt x="8740" y="2495"/>
                </a:cubicBezTo>
                <a:cubicBezTo>
                  <a:pt x="8639" y="2341"/>
                  <a:pt x="8631" y="2309"/>
                  <a:pt x="8685" y="2272"/>
                </a:cubicBezTo>
                <a:cubicBezTo>
                  <a:pt x="8726" y="2244"/>
                  <a:pt x="8742" y="2184"/>
                  <a:pt x="8728" y="2108"/>
                </a:cubicBezTo>
                <a:cubicBezTo>
                  <a:pt x="8702" y="1963"/>
                  <a:pt x="8775" y="1867"/>
                  <a:pt x="8834" y="1970"/>
                </a:cubicBezTo>
                <a:cubicBezTo>
                  <a:pt x="8857" y="2011"/>
                  <a:pt x="8901" y="2044"/>
                  <a:pt x="8931" y="2044"/>
                </a:cubicBezTo>
                <a:cubicBezTo>
                  <a:pt x="8976" y="2044"/>
                  <a:pt x="8975" y="2023"/>
                  <a:pt x="8924" y="1923"/>
                </a:cubicBezTo>
                <a:cubicBezTo>
                  <a:pt x="8852" y="1783"/>
                  <a:pt x="8905" y="1633"/>
                  <a:pt x="9007" y="1689"/>
                </a:cubicBezTo>
                <a:cubicBezTo>
                  <a:pt x="9042" y="1709"/>
                  <a:pt x="9029" y="1668"/>
                  <a:pt x="8977" y="1593"/>
                </a:cubicBezTo>
                <a:lnTo>
                  <a:pt x="8886" y="1462"/>
                </a:lnTo>
                <a:lnTo>
                  <a:pt x="8967" y="1385"/>
                </a:lnTo>
                <a:cubicBezTo>
                  <a:pt x="9073" y="1285"/>
                  <a:pt x="9070" y="1210"/>
                  <a:pt x="8951" y="960"/>
                </a:cubicBezTo>
                <a:cubicBezTo>
                  <a:pt x="8859" y="766"/>
                  <a:pt x="8857" y="750"/>
                  <a:pt x="8920" y="668"/>
                </a:cubicBezTo>
                <a:cubicBezTo>
                  <a:pt x="8958" y="620"/>
                  <a:pt x="9014" y="580"/>
                  <a:pt x="9047" y="579"/>
                </a:cubicBezTo>
                <a:cubicBezTo>
                  <a:pt x="9088" y="577"/>
                  <a:pt x="9075" y="532"/>
                  <a:pt x="9005" y="428"/>
                </a:cubicBezTo>
                <a:cubicBezTo>
                  <a:pt x="8914" y="295"/>
                  <a:pt x="8907" y="256"/>
                  <a:pt x="8934" y="0"/>
                </a:cubicBezTo>
                <a:lnTo>
                  <a:pt x="5966" y="0"/>
                </a:lnTo>
                <a:close/>
                <a:moveTo>
                  <a:pt x="11271" y="0"/>
                </a:moveTo>
                <a:cubicBezTo>
                  <a:pt x="11267" y="5"/>
                  <a:pt x="11266" y="7"/>
                  <a:pt x="11262" y="12"/>
                </a:cubicBezTo>
                <a:cubicBezTo>
                  <a:pt x="11211" y="79"/>
                  <a:pt x="11207" y="110"/>
                  <a:pt x="11243" y="136"/>
                </a:cubicBezTo>
                <a:cubicBezTo>
                  <a:pt x="11270" y="155"/>
                  <a:pt x="11295" y="173"/>
                  <a:pt x="11298" y="176"/>
                </a:cubicBezTo>
                <a:cubicBezTo>
                  <a:pt x="11300" y="178"/>
                  <a:pt x="11328" y="79"/>
                  <a:pt x="11352" y="0"/>
                </a:cubicBezTo>
                <a:lnTo>
                  <a:pt x="11271" y="0"/>
                </a:lnTo>
                <a:close/>
                <a:moveTo>
                  <a:pt x="16324" y="0"/>
                </a:moveTo>
                <a:cubicBezTo>
                  <a:pt x="16327" y="1"/>
                  <a:pt x="16330" y="2"/>
                  <a:pt x="16334" y="0"/>
                </a:cubicBezTo>
                <a:lnTo>
                  <a:pt x="16324" y="0"/>
                </a:lnTo>
                <a:close/>
                <a:moveTo>
                  <a:pt x="3544" y="182"/>
                </a:moveTo>
                <a:cubicBezTo>
                  <a:pt x="3523" y="182"/>
                  <a:pt x="3506" y="227"/>
                  <a:pt x="3506" y="282"/>
                </a:cubicBezTo>
                <a:cubicBezTo>
                  <a:pt x="3506" y="337"/>
                  <a:pt x="3523" y="382"/>
                  <a:pt x="3544" y="382"/>
                </a:cubicBezTo>
                <a:cubicBezTo>
                  <a:pt x="3565" y="382"/>
                  <a:pt x="3582" y="337"/>
                  <a:pt x="3582" y="282"/>
                </a:cubicBezTo>
                <a:cubicBezTo>
                  <a:pt x="3582" y="227"/>
                  <a:pt x="3565" y="182"/>
                  <a:pt x="3544" y="182"/>
                </a:cubicBezTo>
                <a:close/>
                <a:moveTo>
                  <a:pt x="11624" y="207"/>
                </a:moveTo>
                <a:cubicBezTo>
                  <a:pt x="11617" y="212"/>
                  <a:pt x="11613" y="225"/>
                  <a:pt x="11613" y="245"/>
                </a:cubicBezTo>
                <a:cubicBezTo>
                  <a:pt x="11613" y="283"/>
                  <a:pt x="11630" y="315"/>
                  <a:pt x="11651" y="315"/>
                </a:cubicBezTo>
                <a:cubicBezTo>
                  <a:pt x="11671" y="315"/>
                  <a:pt x="11688" y="302"/>
                  <a:pt x="11688" y="286"/>
                </a:cubicBezTo>
                <a:cubicBezTo>
                  <a:pt x="11688" y="269"/>
                  <a:pt x="11671" y="238"/>
                  <a:pt x="11651" y="215"/>
                </a:cubicBezTo>
                <a:cubicBezTo>
                  <a:pt x="11640" y="204"/>
                  <a:pt x="11631" y="201"/>
                  <a:pt x="11624" y="207"/>
                </a:cubicBezTo>
                <a:close/>
                <a:moveTo>
                  <a:pt x="11295" y="275"/>
                </a:moveTo>
                <a:cubicBezTo>
                  <a:pt x="11285" y="261"/>
                  <a:pt x="11260" y="284"/>
                  <a:pt x="11218" y="339"/>
                </a:cubicBezTo>
                <a:cubicBezTo>
                  <a:pt x="11180" y="388"/>
                  <a:pt x="11161" y="462"/>
                  <a:pt x="11176" y="504"/>
                </a:cubicBezTo>
                <a:cubicBezTo>
                  <a:pt x="11218" y="624"/>
                  <a:pt x="11263" y="595"/>
                  <a:pt x="11286" y="434"/>
                </a:cubicBezTo>
                <a:cubicBezTo>
                  <a:pt x="11300" y="340"/>
                  <a:pt x="11305" y="289"/>
                  <a:pt x="11295" y="275"/>
                </a:cubicBezTo>
                <a:close/>
                <a:moveTo>
                  <a:pt x="16526" y="382"/>
                </a:moveTo>
                <a:cubicBezTo>
                  <a:pt x="16457" y="382"/>
                  <a:pt x="16400" y="515"/>
                  <a:pt x="16349" y="797"/>
                </a:cubicBezTo>
                <a:cubicBezTo>
                  <a:pt x="16322" y="948"/>
                  <a:pt x="16098" y="1187"/>
                  <a:pt x="16022" y="1145"/>
                </a:cubicBezTo>
                <a:cubicBezTo>
                  <a:pt x="15955" y="1107"/>
                  <a:pt x="15593" y="1398"/>
                  <a:pt x="15549" y="1525"/>
                </a:cubicBezTo>
                <a:cubicBezTo>
                  <a:pt x="15533" y="1571"/>
                  <a:pt x="15518" y="1713"/>
                  <a:pt x="15517" y="1841"/>
                </a:cubicBezTo>
                <a:cubicBezTo>
                  <a:pt x="15516" y="2041"/>
                  <a:pt x="15502" y="2074"/>
                  <a:pt x="15421" y="2079"/>
                </a:cubicBezTo>
                <a:cubicBezTo>
                  <a:pt x="15131" y="2100"/>
                  <a:pt x="15125" y="2104"/>
                  <a:pt x="15147" y="2260"/>
                </a:cubicBezTo>
                <a:cubicBezTo>
                  <a:pt x="15158" y="2343"/>
                  <a:pt x="15197" y="2470"/>
                  <a:pt x="15233" y="2543"/>
                </a:cubicBezTo>
                <a:cubicBezTo>
                  <a:pt x="15317" y="2713"/>
                  <a:pt x="15348" y="3089"/>
                  <a:pt x="15285" y="3181"/>
                </a:cubicBezTo>
                <a:cubicBezTo>
                  <a:pt x="15251" y="3232"/>
                  <a:pt x="15226" y="3212"/>
                  <a:pt x="15194" y="3107"/>
                </a:cubicBezTo>
                <a:cubicBezTo>
                  <a:pt x="15171" y="3029"/>
                  <a:pt x="15160" y="2925"/>
                  <a:pt x="15171" y="2877"/>
                </a:cubicBezTo>
                <a:cubicBezTo>
                  <a:pt x="15181" y="2829"/>
                  <a:pt x="15148" y="2721"/>
                  <a:pt x="15097" y="2637"/>
                </a:cubicBezTo>
                <a:cubicBezTo>
                  <a:pt x="15011" y="2494"/>
                  <a:pt x="15001" y="2491"/>
                  <a:pt x="14941" y="2596"/>
                </a:cubicBezTo>
                <a:cubicBezTo>
                  <a:pt x="14882" y="2701"/>
                  <a:pt x="14882" y="2713"/>
                  <a:pt x="14948" y="2798"/>
                </a:cubicBezTo>
                <a:cubicBezTo>
                  <a:pt x="14986" y="2848"/>
                  <a:pt x="15006" y="2923"/>
                  <a:pt x="14991" y="2965"/>
                </a:cubicBezTo>
                <a:cubicBezTo>
                  <a:pt x="14960" y="3053"/>
                  <a:pt x="14764" y="2902"/>
                  <a:pt x="14727" y="2761"/>
                </a:cubicBezTo>
                <a:cubicBezTo>
                  <a:pt x="14715" y="2714"/>
                  <a:pt x="14717" y="2751"/>
                  <a:pt x="14730" y="2843"/>
                </a:cubicBezTo>
                <a:cubicBezTo>
                  <a:pt x="14744" y="2934"/>
                  <a:pt x="14751" y="3108"/>
                  <a:pt x="14747" y="3230"/>
                </a:cubicBezTo>
                <a:cubicBezTo>
                  <a:pt x="14743" y="3352"/>
                  <a:pt x="14754" y="3435"/>
                  <a:pt x="14772" y="3416"/>
                </a:cubicBezTo>
                <a:cubicBezTo>
                  <a:pt x="14838" y="3344"/>
                  <a:pt x="14973" y="3582"/>
                  <a:pt x="14961" y="3749"/>
                </a:cubicBezTo>
                <a:cubicBezTo>
                  <a:pt x="14947" y="3945"/>
                  <a:pt x="14879" y="3965"/>
                  <a:pt x="14863" y="3776"/>
                </a:cubicBezTo>
                <a:cubicBezTo>
                  <a:pt x="14843" y="3561"/>
                  <a:pt x="14792" y="3619"/>
                  <a:pt x="14768" y="3882"/>
                </a:cubicBezTo>
                <a:cubicBezTo>
                  <a:pt x="14755" y="4015"/>
                  <a:pt x="14717" y="4179"/>
                  <a:pt x="14682" y="4247"/>
                </a:cubicBezTo>
                <a:cubicBezTo>
                  <a:pt x="14607" y="4393"/>
                  <a:pt x="14468" y="4411"/>
                  <a:pt x="14408" y="4283"/>
                </a:cubicBezTo>
                <a:cubicBezTo>
                  <a:pt x="14359" y="4179"/>
                  <a:pt x="14388" y="4107"/>
                  <a:pt x="14478" y="4107"/>
                </a:cubicBezTo>
                <a:cubicBezTo>
                  <a:pt x="14587" y="4107"/>
                  <a:pt x="14623" y="3842"/>
                  <a:pt x="14591" y="3271"/>
                </a:cubicBezTo>
                <a:cubicBezTo>
                  <a:pt x="14574" y="2980"/>
                  <a:pt x="14570" y="2661"/>
                  <a:pt x="14581" y="2560"/>
                </a:cubicBezTo>
                <a:cubicBezTo>
                  <a:pt x="14598" y="2407"/>
                  <a:pt x="14588" y="2376"/>
                  <a:pt x="14521" y="2376"/>
                </a:cubicBezTo>
                <a:cubicBezTo>
                  <a:pt x="14469" y="2376"/>
                  <a:pt x="14441" y="2419"/>
                  <a:pt x="14441" y="2497"/>
                </a:cubicBezTo>
                <a:cubicBezTo>
                  <a:pt x="14441" y="2563"/>
                  <a:pt x="14416" y="2676"/>
                  <a:pt x="14385" y="2747"/>
                </a:cubicBezTo>
                <a:cubicBezTo>
                  <a:pt x="14311" y="2920"/>
                  <a:pt x="14314" y="3275"/>
                  <a:pt x="14390" y="3480"/>
                </a:cubicBezTo>
                <a:cubicBezTo>
                  <a:pt x="14496" y="3765"/>
                  <a:pt x="14402" y="3811"/>
                  <a:pt x="14194" y="3578"/>
                </a:cubicBezTo>
                <a:cubicBezTo>
                  <a:pt x="13994" y="3355"/>
                  <a:pt x="13903" y="3318"/>
                  <a:pt x="13937" y="3475"/>
                </a:cubicBezTo>
                <a:cubicBezTo>
                  <a:pt x="13972" y="3633"/>
                  <a:pt x="13885" y="3759"/>
                  <a:pt x="13752" y="3744"/>
                </a:cubicBezTo>
                <a:cubicBezTo>
                  <a:pt x="13685" y="3736"/>
                  <a:pt x="13608" y="3759"/>
                  <a:pt x="13581" y="3795"/>
                </a:cubicBezTo>
                <a:cubicBezTo>
                  <a:pt x="13549" y="3839"/>
                  <a:pt x="13519" y="3837"/>
                  <a:pt x="13491" y="3788"/>
                </a:cubicBezTo>
                <a:cubicBezTo>
                  <a:pt x="13435" y="3689"/>
                  <a:pt x="13256" y="3852"/>
                  <a:pt x="13172" y="4079"/>
                </a:cubicBezTo>
                <a:cubicBezTo>
                  <a:pt x="13132" y="4186"/>
                  <a:pt x="13085" y="4238"/>
                  <a:pt x="13043" y="4219"/>
                </a:cubicBezTo>
                <a:cubicBezTo>
                  <a:pt x="13000" y="4199"/>
                  <a:pt x="12970" y="4234"/>
                  <a:pt x="12957" y="4320"/>
                </a:cubicBezTo>
                <a:cubicBezTo>
                  <a:pt x="12946" y="4392"/>
                  <a:pt x="12920" y="4433"/>
                  <a:pt x="12897" y="4408"/>
                </a:cubicBezTo>
                <a:cubicBezTo>
                  <a:pt x="12822" y="4327"/>
                  <a:pt x="12706" y="4442"/>
                  <a:pt x="12706" y="4599"/>
                </a:cubicBezTo>
                <a:cubicBezTo>
                  <a:pt x="12706" y="4805"/>
                  <a:pt x="12673" y="4847"/>
                  <a:pt x="12579" y="4759"/>
                </a:cubicBezTo>
                <a:cubicBezTo>
                  <a:pt x="12507" y="4691"/>
                  <a:pt x="12504" y="4694"/>
                  <a:pt x="12550" y="4793"/>
                </a:cubicBezTo>
                <a:cubicBezTo>
                  <a:pt x="12594" y="4886"/>
                  <a:pt x="12593" y="4909"/>
                  <a:pt x="12544" y="4942"/>
                </a:cubicBezTo>
                <a:cubicBezTo>
                  <a:pt x="12454" y="5003"/>
                  <a:pt x="12333" y="4853"/>
                  <a:pt x="12309" y="4653"/>
                </a:cubicBezTo>
                <a:cubicBezTo>
                  <a:pt x="12297" y="4553"/>
                  <a:pt x="12270" y="4416"/>
                  <a:pt x="12248" y="4347"/>
                </a:cubicBezTo>
                <a:cubicBezTo>
                  <a:pt x="12186" y="4147"/>
                  <a:pt x="12261" y="4096"/>
                  <a:pt x="12437" y="4217"/>
                </a:cubicBezTo>
                <a:cubicBezTo>
                  <a:pt x="12582" y="4318"/>
                  <a:pt x="12602" y="4319"/>
                  <a:pt x="12656" y="4225"/>
                </a:cubicBezTo>
                <a:cubicBezTo>
                  <a:pt x="12694" y="4157"/>
                  <a:pt x="12703" y="4086"/>
                  <a:pt x="12682" y="4022"/>
                </a:cubicBezTo>
                <a:cubicBezTo>
                  <a:pt x="12629" y="3861"/>
                  <a:pt x="12420" y="3578"/>
                  <a:pt x="12337" y="3556"/>
                </a:cubicBezTo>
                <a:cubicBezTo>
                  <a:pt x="12295" y="3544"/>
                  <a:pt x="12237" y="3498"/>
                  <a:pt x="12207" y="3455"/>
                </a:cubicBezTo>
                <a:cubicBezTo>
                  <a:pt x="12177" y="3411"/>
                  <a:pt x="12142" y="3394"/>
                  <a:pt x="12129" y="3418"/>
                </a:cubicBezTo>
                <a:cubicBezTo>
                  <a:pt x="12115" y="3441"/>
                  <a:pt x="12079" y="3421"/>
                  <a:pt x="12047" y="3375"/>
                </a:cubicBezTo>
                <a:cubicBezTo>
                  <a:pt x="12003" y="3310"/>
                  <a:pt x="11999" y="3268"/>
                  <a:pt x="12031" y="3200"/>
                </a:cubicBezTo>
                <a:cubicBezTo>
                  <a:pt x="12066" y="3126"/>
                  <a:pt x="12052" y="3113"/>
                  <a:pt x="11956" y="3133"/>
                </a:cubicBezTo>
                <a:cubicBezTo>
                  <a:pt x="11891" y="3146"/>
                  <a:pt x="11828" y="3131"/>
                  <a:pt x="11817" y="3098"/>
                </a:cubicBezTo>
                <a:cubicBezTo>
                  <a:pt x="11805" y="3065"/>
                  <a:pt x="11726" y="3136"/>
                  <a:pt x="11641" y="3255"/>
                </a:cubicBezTo>
                <a:cubicBezTo>
                  <a:pt x="11556" y="3374"/>
                  <a:pt x="11463" y="3472"/>
                  <a:pt x="11435" y="3473"/>
                </a:cubicBezTo>
                <a:cubicBezTo>
                  <a:pt x="11386" y="3474"/>
                  <a:pt x="11321" y="3636"/>
                  <a:pt x="11238" y="3956"/>
                </a:cubicBezTo>
                <a:cubicBezTo>
                  <a:pt x="11217" y="4039"/>
                  <a:pt x="11183" y="4107"/>
                  <a:pt x="11163" y="4107"/>
                </a:cubicBezTo>
                <a:cubicBezTo>
                  <a:pt x="11143" y="4107"/>
                  <a:pt x="11106" y="4225"/>
                  <a:pt x="11081" y="4371"/>
                </a:cubicBezTo>
                <a:cubicBezTo>
                  <a:pt x="11054" y="4529"/>
                  <a:pt x="10949" y="4800"/>
                  <a:pt x="10821" y="5042"/>
                </a:cubicBezTo>
                <a:lnTo>
                  <a:pt x="10607" y="5449"/>
                </a:lnTo>
                <a:lnTo>
                  <a:pt x="10645" y="5759"/>
                </a:lnTo>
                <a:cubicBezTo>
                  <a:pt x="10666" y="5929"/>
                  <a:pt x="10689" y="6081"/>
                  <a:pt x="10696" y="6097"/>
                </a:cubicBezTo>
                <a:cubicBezTo>
                  <a:pt x="10703" y="6112"/>
                  <a:pt x="10749" y="6056"/>
                  <a:pt x="10799" y="5973"/>
                </a:cubicBezTo>
                <a:cubicBezTo>
                  <a:pt x="10892" y="5819"/>
                  <a:pt x="10972" y="5833"/>
                  <a:pt x="10972" y="6003"/>
                </a:cubicBezTo>
                <a:cubicBezTo>
                  <a:pt x="10972" y="6055"/>
                  <a:pt x="11000" y="6201"/>
                  <a:pt x="11034" y="6327"/>
                </a:cubicBezTo>
                <a:cubicBezTo>
                  <a:pt x="11097" y="6562"/>
                  <a:pt x="11198" y="6591"/>
                  <a:pt x="11198" y="6375"/>
                </a:cubicBezTo>
                <a:cubicBezTo>
                  <a:pt x="11198" y="6313"/>
                  <a:pt x="11229" y="6156"/>
                  <a:pt x="11267" y="6024"/>
                </a:cubicBezTo>
                <a:cubicBezTo>
                  <a:pt x="11325" y="5824"/>
                  <a:pt x="11328" y="5766"/>
                  <a:pt x="11286" y="5666"/>
                </a:cubicBezTo>
                <a:cubicBezTo>
                  <a:pt x="11220" y="5507"/>
                  <a:pt x="11260" y="5249"/>
                  <a:pt x="11387" y="5004"/>
                </a:cubicBezTo>
                <a:cubicBezTo>
                  <a:pt x="11444" y="4894"/>
                  <a:pt x="11502" y="4721"/>
                  <a:pt x="11515" y="4619"/>
                </a:cubicBezTo>
                <a:cubicBezTo>
                  <a:pt x="11547" y="4382"/>
                  <a:pt x="11681" y="4280"/>
                  <a:pt x="11773" y="4424"/>
                </a:cubicBezTo>
                <a:cubicBezTo>
                  <a:pt x="11861" y="4561"/>
                  <a:pt x="11859" y="4572"/>
                  <a:pt x="11708" y="4883"/>
                </a:cubicBezTo>
                <a:cubicBezTo>
                  <a:pt x="11599" y="5108"/>
                  <a:pt x="11580" y="5195"/>
                  <a:pt x="11591" y="5409"/>
                </a:cubicBezTo>
                <a:cubicBezTo>
                  <a:pt x="11606" y="5707"/>
                  <a:pt x="11634" y="5735"/>
                  <a:pt x="11826" y="5642"/>
                </a:cubicBezTo>
                <a:cubicBezTo>
                  <a:pt x="11940" y="5586"/>
                  <a:pt x="11981" y="5591"/>
                  <a:pt x="12024" y="5668"/>
                </a:cubicBezTo>
                <a:cubicBezTo>
                  <a:pt x="12108" y="5816"/>
                  <a:pt x="11989" y="6021"/>
                  <a:pt x="11843" y="5983"/>
                </a:cubicBezTo>
                <a:cubicBezTo>
                  <a:pt x="11739" y="5957"/>
                  <a:pt x="11733" y="5968"/>
                  <a:pt x="11739" y="6178"/>
                </a:cubicBezTo>
                <a:cubicBezTo>
                  <a:pt x="11744" y="6373"/>
                  <a:pt x="11734" y="6399"/>
                  <a:pt x="11660" y="6385"/>
                </a:cubicBezTo>
                <a:cubicBezTo>
                  <a:pt x="11590" y="6372"/>
                  <a:pt x="11575" y="6402"/>
                  <a:pt x="11575" y="6558"/>
                </a:cubicBezTo>
                <a:cubicBezTo>
                  <a:pt x="11575" y="6781"/>
                  <a:pt x="11462" y="6988"/>
                  <a:pt x="11373" y="6927"/>
                </a:cubicBezTo>
                <a:cubicBezTo>
                  <a:pt x="11339" y="6904"/>
                  <a:pt x="11267" y="6936"/>
                  <a:pt x="11214" y="6997"/>
                </a:cubicBezTo>
                <a:cubicBezTo>
                  <a:pt x="11153" y="7068"/>
                  <a:pt x="11101" y="7087"/>
                  <a:pt x="11073" y="7048"/>
                </a:cubicBezTo>
                <a:cubicBezTo>
                  <a:pt x="10977" y="6918"/>
                  <a:pt x="10557" y="7138"/>
                  <a:pt x="10557" y="7318"/>
                </a:cubicBezTo>
                <a:cubicBezTo>
                  <a:pt x="10557" y="7363"/>
                  <a:pt x="10464" y="7532"/>
                  <a:pt x="10349" y="7693"/>
                </a:cubicBezTo>
                <a:cubicBezTo>
                  <a:pt x="10148" y="7977"/>
                  <a:pt x="10143" y="7990"/>
                  <a:pt x="10199" y="8142"/>
                </a:cubicBezTo>
                <a:cubicBezTo>
                  <a:pt x="10241" y="8255"/>
                  <a:pt x="10249" y="8356"/>
                  <a:pt x="10226" y="8509"/>
                </a:cubicBezTo>
                <a:cubicBezTo>
                  <a:pt x="10196" y="8718"/>
                  <a:pt x="10193" y="8721"/>
                  <a:pt x="9986" y="8704"/>
                </a:cubicBezTo>
                <a:lnTo>
                  <a:pt x="9777" y="8687"/>
                </a:lnTo>
                <a:lnTo>
                  <a:pt x="9771" y="9049"/>
                </a:lnTo>
                <a:cubicBezTo>
                  <a:pt x="9765" y="9372"/>
                  <a:pt x="9773" y="9416"/>
                  <a:pt x="9849" y="9459"/>
                </a:cubicBezTo>
                <a:cubicBezTo>
                  <a:pt x="9957" y="9519"/>
                  <a:pt x="10110" y="9501"/>
                  <a:pt x="10166" y="9420"/>
                </a:cubicBezTo>
                <a:cubicBezTo>
                  <a:pt x="10189" y="9386"/>
                  <a:pt x="10219" y="9266"/>
                  <a:pt x="10232" y="9154"/>
                </a:cubicBezTo>
                <a:cubicBezTo>
                  <a:pt x="10245" y="9036"/>
                  <a:pt x="10284" y="8936"/>
                  <a:pt x="10323" y="8918"/>
                </a:cubicBezTo>
                <a:cubicBezTo>
                  <a:pt x="10360" y="8901"/>
                  <a:pt x="10407" y="8822"/>
                  <a:pt x="10427" y="8741"/>
                </a:cubicBezTo>
                <a:cubicBezTo>
                  <a:pt x="10451" y="8644"/>
                  <a:pt x="10496" y="8596"/>
                  <a:pt x="10565" y="8596"/>
                </a:cubicBezTo>
                <a:cubicBezTo>
                  <a:pt x="10621" y="8596"/>
                  <a:pt x="10688" y="8559"/>
                  <a:pt x="10714" y="8513"/>
                </a:cubicBezTo>
                <a:cubicBezTo>
                  <a:pt x="10787" y="8385"/>
                  <a:pt x="10811" y="8405"/>
                  <a:pt x="11016" y="8766"/>
                </a:cubicBezTo>
                <a:cubicBezTo>
                  <a:pt x="11233" y="9149"/>
                  <a:pt x="11306" y="9178"/>
                  <a:pt x="11104" y="8801"/>
                </a:cubicBezTo>
                <a:cubicBezTo>
                  <a:pt x="10963" y="8538"/>
                  <a:pt x="10939" y="8362"/>
                  <a:pt x="11025" y="8236"/>
                </a:cubicBezTo>
                <a:cubicBezTo>
                  <a:pt x="11067" y="8175"/>
                  <a:pt x="11096" y="8198"/>
                  <a:pt x="11166" y="8352"/>
                </a:cubicBezTo>
                <a:cubicBezTo>
                  <a:pt x="11215" y="8459"/>
                  <a:pt x="11293" y="8581"/>
                  <a:pt x="11339" y="8623"/>
                </a:cubicBezTo>
                <a:cubicBezTo>
                  <a:pt x="11386" y="8666"/>
                  <a:pt x="11434" y="8781"/>
                  <a:pt x="11448" y="8880"/>
                </a:cubicBezTo>
                <a:cubicBezTo>
                  <a:pt x="11486" y="9165"/>
                  <a:pt x="11613" y="9375"/>
                  <a:pt x="11599" y="9133"/>
                </a:cubicBezTo>
                <a:cubicBezTo>
                  <a:pt x="11596" y="9080"/>
                  <a:pt x="11604" y="9042"/>
                  <a:pt x="11617" y="9049"/>
                </a:cubicBezTo>
                <a:cubicBezTo>
                  <a:pt x="11629" y="9056"/>
                  <a:pt x="11666" y="9021"/>
                  <a:pt x="11700" y="8973"/>
                </a:cubicBezTo>
                <a:cubicBezTo>
                  <a:pt x="11734" y="8923"/>
                  <a:pt x="11794" y="8904"/>
                  <a:pt x="11837" y="8928"/>
                </a:cubicBezTo>
                <a:cubicBezTo>
                  <a:pt x="11895" y="8960"/>
                  <a:pt x="11909" y="8947"/>
                  <a:pt x="11893" y="8873"/>
                </a:cubicBezTo>
                <a:cubicBezTo>
                  <a:pt x="11868" y="8760"/>
                  <a:pt x="11964" y="8397"/>
                  <a:pt x="12075" y="8183"/>
                </a:cubicBezTo>
                <a:cubicBezTo>
                  <a:pt x="12141" y="8055"/>
                  <a:pt x="12161" y="8048"/>
                  <a:pt x="12223" y="8125"/>
                </a:cubicBezTo>
                <a:cubicBezTo>
                  <a:pt x="12284" y="8200"/>
                  <a:pt x="12315" y="8194"/>
                  <a:pt x="12433" y="8089"/>
                </a:cubicBezTo>
                <a:cubicBezTo>
                  <a:pt x="12593" y="7945"/>
                  <a:pt x="12660" y="8008"/>
                  <a:pt x="12591" y="8235"/>
                </a:cubicBezTo>
                <a:cubicBezTo>
                  <a:pt x="12550" y="8373"/>
                  <a:pt x="12558" y="8406"/>
                  <a:pt x="12683" y="8582"/>
                </a:cubicBezTo>
                <a:cubicBezTo>
                  <a:pt x="12839" y="8803"/>
                  <a:pt x="12854" y="8925"/>
                  <a:pt x="12738" y="9035"/>
                </a:cubicBezTo>
                <a:cubicBezTo>
                  <a:pt x="12676" y="9093"/>
                  <a:pt x="12609" y="9091"/>
                  <a:pt x="12458" y="9027"/>
                </a:cubicBezTo>
                <a:cubicBezTo>
                  <a:pt x="12347" y="8980"/>
                  <a:pt x="12230" y="8966"/>
                  <a:pt x="12191" y="8997"/>
                </a:cubicBezTo>
                <a:cubicBezTo>
                  <a:pt x="12153" y="9026"/>
                  <a:pt x="12114" y="9057"/>
                  <a:pt x="12103" y="9065"/>
                </a:cubicBezTo>
                <a:cubicBezTo>
                  <a:pt x="12093" y="9073"/>
                  <a:pt x="12046" y="9102"/>
                  <a:pt x="11999" y="9129"/>
                </a:cubicBezTo>
                <a:cubicBezTo>
                  <a:pt x="11908" y="9181"/>
                  <a:pt x="11895" y="9268"/>
                  <a:pt x="11952" y="9428"/>
                </a:cubicBezTo>
                <a:cubicBezTo>
                  <a:pt x="11977" y="9499"/>
                  <a:pt x="12054" y="9528"/>
                  <a:pt x="12224" y="9528"/>
                </a:cubicBezTo>
                <a:lnTo>
                  <a:pt x="12461" y="9528"/>
                </a:lnTo>
                <a:lnTo>
                  <a:pt x="12473" y="9764"/>
                </a:lnTo>
                <a:cubicBezTo>
                  <a:pt x="12479" y="9894"/>
                  <a:pt x="12463" y="10089"/>
                  <a:pt x="12438" y="10197"/>
                </a:cubicBezTo>
                <a:cubicBezTo>
                  <a:pt x="12375" y="10468"/>
                  <a:pt x="12392" y="10597"/>
                  <a:pt x="12540" y="10985"/>
                </a:cubicBezTo>
                <a:cubicBezTo>
                  <a:pt x="12611" y="11170"/>
                  <a:pt x="12669" y="11348"/>
                  <a:pt x="12669" y="11380"/>
                </a:cubicBezTo>
                <a:cubicBezTo>
                  <a:pt x="12669" y="11411"/>
                  <a:pt x="12720" y="11550"/>
                  <a:pt x="12782" y="11689"/>
                </a:cubicBezTo>
                <a:cubicBezTo>
                  <a:pt x="12845" y="11829"/>
                  <a:pt x="12895" y="12022"/>
                  <a:pt x="12895" y="12122"/>
                </a:cubicBezTo>
                <a:cubicBezTo>
                  <a:pt x="12895" y="12285"/>
                  <a:pt x="12905" y="12298"/>
                  <a:pt x="12999" y="12258"/>
                </a:cubicBezTo>
                <a:cubicBezTo>
                  <a:pt x="13292" y="12133"/>
                  <a:pt x="13792" y="11559"/>
                  <a:pt x="13798" y="11342"/>
                </a:cubicBezTo>
                <a:cubicBezTo>
                  <a:pt x="13801" y="11254"/>
                  <a:pt x="13579" y="11086"/>
                  <a:pt x="13554" y="11157"/>
                </a:cubicBezTo>
                <a:cubicBezTo>
                  <a:pt x="13500" y="11313"/>
                  <a:pt x="13234" y="11137"/>
                  <a:pt x="13234" y="10945"/>
                </a:cubicBezTo>
                <a:cubicBezTo>
                  <a:pt x="13234" y="10912"/>
                  <a:pt x="13198" y="10799"/>
                  <a:pt x="13154" y="10693"/>
                </a:cubicBezTo>
                <a:cubicBezTo>
                  <a:pt x="12985" y="10290"/>
                  <a:pt x="13172" y="10147"/>
                  <a:pt x="13370" y="10528"/>
                </a:cubicBezTo>
                <a:cubicBezTo>
                  <a:pt x="13466" y="10713"/>
                  <a:pt x="13512" y="10754"/>
                  <a:pt x="13583" y="10723"/>
                </a:cubicBezTo>
                <a:cubicBezTo>
                  <a:pt x="13642" y="10697"/>
                  <a:pt x="13690" y="10719"/>
                  <a:pt x="13722" y="10787"/>
                </a:cubicBezTo>
                <a:cubicBezTo>
                  <a:pt x="13758" y="10862"/>
                  <a:pt x="13841" y="10891"/>
                  <a:pt x="14029" y="10891"/>
                </a:cubicBezTo>
                <a:cubicBezTo>
                  <a:pt x="14205" y="10891"/>
                  <a:pt x="14295" y="10919"/>
                  <a:pt x="14316" y="10981"/>
                </a:cubicBezTo>
                <a:cubicBezTo>
                  <a:pt x="14333" y="11030"/>
                  <a:pt x="14384" y="11106"/>
                  <a:pt x="14430" y="11148"/>
                </a:cubicBezTo>
                <a:cubicBezTo>
                  <a:pt x="14481" y="11195"/>
                  <a:pt x="14505" y="11264"/>
                  <a:pt x="14492" y="11324"/>
                </a:cubicBezTo>
                <a:cubicBezTo>
                  <a:pt x="14480" y="11379"/>
                  <a:pt x="14487" y="11423"/>
                  <a:pt x="14508" y="11423"/>
                </a:cubicBezTo>
                <a:cubicBezTo>
                  <a:pt x="14529" y="11423"/>
                  <a:pt x="14556" y="11377"/>
                  <a:pt x="14569" y="11320"/>
                </a:cubicBezTo>
                <a:cubicBezTo>
                  <a:pt x="14606" y="11145"/>
                  <a:pt x="14655" y="11269"/>
                  <a:pt x="14681" y="11604"/>
                </a:cubicBezTo>
                <a:cubicBezTo>
                  <a:pt x="14694" y="11779"/>
                  <a:pt x="14751" y="12122"/>
                  <a:pt x="14808" y="12367"/>
                </a:cubicBezTo>
                <a:cubicBezTo>
                  <a:pt x="14927" y="12880"/>
                  <a:pt x="14990" y="12875"/>
                  <a:pt x="15029" y="12349"/>
                </a:cubicBezTo>
                <a:cubicBezTo>
                  <a:pt x="15046" y="12126"/>
                  <a:pt x="15078" y="11997"/>
                  <a:pt x="15133" y="11932"/>
                </a:cubicBezTo>
                <a:cubicBezTo>
                  <a:pt x="15177" y="11879"/>
                  <a:pt x="15281" y="11728"/>
                  <a:pt x="15364" y="11596"/>
                </a:cubicBezTo>
                <a:cubicBezTo>
                  <a:pt x="15447" y="11463"/>
                  <a:pt x="15579" y="11295"/>
                  <a:pt x="15658" y="11223"/>
                </a:cubicBezTo>
                <a:lnTo>
                  <a:pt x="15800" y="11091"/>
                </a:lnTo>
                <a:lnTo>
                  <a:pt x="15837" y="11262"/>
                </a:lnTo>
                <a:cubicBezTo>
                  <a:pt x="15857" y="11355"/>
                  <a:pt x="15873" y="11456"/>
                  <a:pt x="15873" y="11486"/>
                </a:cubicBezTo>
                <a:cubicBezTo>
                  <a:pt x="15873" y="11516"/>
                  <a:pt x="15899" y="11577"/>
                  <a:pt x="15930" y="11622"/>
                </a:cubicBezTo>
                <a:cubicBezTo>
                  <a:pt x="15961" y="11668"/>
                  <a:pt x="15987" y="11765"/>
                  <a:pt x="15987" y="11838"/>
                </a:cubicBezTo>
                <a:cubicBezTo>
                  <a:pt x="15987" y="11945"/>
                  <a:pt x="15997" y="11956"/>
                  <a:pt x="16040" y="11894"/>
                </a:cubicBezTo>
                <a:cubicBezTo>
                  <a:pt x="16082" y="11832"/>
                  <a:pt x="16105" y="11847"/>
                  <a:pt x="16153" y="11967"/>
                </a:cubicBezTo>
                <a:cubicBezTo>
                  <a:pt x="16186" y="12050"/>
                  <a:pt x="16213" y="12152"/>
                  <a:pt x="16213" y="12194"/>
                </a:cubicBezTo>
                <a:cubicBezTo>
                  <a:pt x="16213" y="12236"/>
                  <a:pt x="16255" y="12271"/>
                  <a:pt x="16308" y="12271"/>
                </a:cubicBezTo>
                <a:cubicBezTo>
                  <a:pt x="16362" y="12271"/>
                  <a:pt x="16442" y="12347"/>
                  <a:pt x="16494" y="12446"/>
                </a:cubicBezTo>
                <a:cubicBezTo>
                  <a:pt x="16567" y="12584"/>
                  <a:pt x="16603" y="12608"/>
                  <a:pt x="16672" y="12563"/>
                </a:cubicBezTo>
                <a:cubicBezTo>
                  <a:pt x="16803" y="12478"/>
                  <a:pt x="16801" y="12252"/>
                  <a:pt x="16668" y="11983"/>
                </a:cubicBezTo>
                <a:cubicBezTo>
                  <a:pt x="16574" y="11795"/>
                  <a:pt x="16559" y="11725"/>
                  <a:pt x="16590" y="11623"/>
                </a:cubicBezTo>
                <a:cubicBezTo>
                  <a:pt x="16642" y="11450"/>
                  <a:pt x="16787" y="11279"/>
                  <a:pt x="16825" y="11346"/>
                </a:cubicBezTo>
                <a:cubicBezTo>
                  <a:pt x="16855" y="11399"/>
                  <a:pt x="17144" y="11255"/>
                  <a:pt x="17275" y="11122"/>
                </a:cubicBezTo>
                <a:cubicBezTo>
                  <a:pt x="17310" y="11086"/>
                  <a:pt x="17381" y="10946"/>
                  <a:pt x="17434" y="10810"/>
                </a:cubicBezTo>
                <a:cubicBezTo>
                  <a:pt x="17538" y="10538"/>
                  <a:pt x="17541" y="10193"/>
                  <a:pt x="17440" y="9923"/>
                </a:cubicBezTo>
                <a:cubicBezTo>
                  <a:pt x="17393" y="9795"/>
                  <a:pt x="17396" y="9764"/>
                  <a:pt x="17469" y="9625"/>
                </a:cubicBezTo>
                <a:cubicBezTo>
                  <a:pt x="17514" y="9539"/>
                  <a:pt x="17524" y="9505"/>
                  <a:pt x="17490" y="9549"/>
                </a:cubicBezTo>
                <a:cubicBezTo>
                  <a:pt x="17439" y="9616"/>
                  <a:pt x="17418" y="9600"/>
                  <a:pt x="17363" y="9453"/>
                </a:cubicBezTo>
                <a:cubicBezTo>
                  <a:pt x="17299" y="9280"/>
                  <a:pt x="17300" y="9275"/>
                  <a:pt x="17406" y="9122"/>
                </a:cubicBezTo>
                <a:cubicBezTo>
                  <a:pt x="17524" y="8952"/>
                  <a:pt x="17590" y="8924"/>
                  <a:pt x="17627" y="9030"/>
                </a:cubicBezTo>
                <a:cubicBezTo>
                  <a:pt x="17640" y="9067"/>
                  <a:pt x="17678" y="9090"/>
                  <a:pt x="17710" y="9080"/>
                </a:cubicBezTo>
                <a:cubicBezTo>
                  <a:pt x="17774" y="9060"/>
                  <a:pt x="17893" y="9378"/>
                  <a:pt x="17919" y="9636"/>
                </a:cubicBezTo>
                <a:cubicBezTo>
                  <a:pt x="17933" y="9779"/>
                  <a:pt x="17937" y="9782"/>
                  <a:pt x="17965" y="9669"/>
                </a:cubicBezTo>
                <a:cubicBezTo>
                  <a:pt x="17985" y="9589"/>
                  <a:pt x="17975" y="9484"/>
                  <a:pt x="17937" y="9371"/>
                </a:cubicBezTo>
                <a:cubicBezTo>
                  <a:pt x="17882" y="9206"/>
                  <a:pt x="17884" y="9183"/>
                  <a:pt x="17960" y="9021"/>
                </a:cubicBezTo>
                <a:cubicBezTo>
                  <a:pt x="18005" y="8926"/>
                  <a:pt x="18060" y="8792"/>
                  <a:pt x="18083" y="8723"/>
                </a:cubicBezTo>
                <a:cubicBezTo>
                  <a:pt x="18110" y="8641"/>
                  <a:pt x="18160" y="8604"/>
                  <a:pt x="18228" y="8614"/>
                </a:cubicBezTo>
                <a:cubicBezTo>
                  <a:pt x="18334" y="8629"/>
                  <a:pt x="18386" y="8547"/>
                  <a:pt x="18573" y="8061"/>
                </a:cubicBezTo>
                <a:cubicBezTo>
                  <a:pt x="18654" y="7849"/>
                  <a:pt x="18727" y="7161"/>
                  <a:pt x="18682" y="7031"/>
                </a:cubicBezTo>
                <a:cubicBezTo>
                  <a:pt x="18665" y="6982"/>
                  <a:pt x="18640" y="6985"/>
                  <a:pt x="18603" y="7040"/>
                </a:cubicBezTo>
                <a:cubicBezTo>
                  <a:pt x="18559" y="7103"/>
                  <a:pt x="18530" y="7089"/>
                  <a:pt x="18456" y="6967"/>
                </a:cubicBezTo>
                <a:lnTo>
                  <a:pt x="18364" y="6814"/>
                </a:lnTo>
                <a:lnTo>
                  <a:pt x="18523" y="6484"/>
                </a:lnTo>
                <a:cubicBezTo>
                  <a:pt x="18611" y="6303"/>
                  <a:pt x="18710" y="6092"/>
                  <a:pt x="18744" y="6016"/>
                </a:cubicBezTo>
                <a:cubicBezTo>
                  <a:pt x="18820" y="5848"/>
                  <a:pt x="19275" y="5735"/>
                  <a:pt x="19385" y="5857"/>
                </a:cubicBezTo>
                <a:cubicBezTo>
                  <a:pt x="19422" y="5897"/>
                  <a:pt x="19458" y="5917"/>
                  <a:pt x="19465" y="5900"/>
                </a:cubicBezTo>
                <a:cubicBezTo>
                  <a:pt x="19692" y="5376"/>
                  <a:pt x="19734" y="5304"/>
                  <a:pt x="19815" y="5304"/>
                </a:cubicBezTo>
                <a:cubicBezTo>
                  <a:pt x="19864" y="5304"/>
                  <a:pt x="19915" y="5337"/>
                  <a:pt x="19929" y="5377"/>
                </a:cubicBezTo>
                <a:cubicBezTo>
                  <a:pt x="19945" y="5424"/>
                  <a:pt x="19985" y="5384"/>
                  <a:pt x="20038" y="5267"/>
                </a:cubicBezTo>
                <a:cubicBezTo>
                  <a:pt x="20084" y="5165"/>
                  <a:pt x="20140" y="5103"/>
                  <a:pt x="20163" y="5128"/>
                </a:cubicBezTo>
                <a:cubicBezTo>
                  <a:pt x="20240" y="5212"/>
                  <a:pt x="20142" y="5570"/>
                  <a:pt x="19938" y="5942"/>
                </a:cubicBezTo>
                <a:cubicBezTo>
                  <a:pt x="19673" y="6428"/>
                  <a:pt x="19634" y="6571"/>
                  <a:pt x="19665" y="6936"/>
                </a:cubicBezTo>
                <a:cubicBezTo>
                  <a:pt x="19679" y="7099"/>
                  <a:pt x="19701" y="7232"/>
                  <a:pt x="19714" y="7232"/>
                </a:cubicBezTo>
                <a:cubicBezTo>
                  <a:pt x="19742" y="7231"/>
                  <a:pt x="19901" y="6819"/>
                  <a:pt x="19978" y="6551"/>
                </a:cubicBezTo>
                <a:cubicBezTo>
                  <a:pt x="20017" y="6414"/>
                  <a:pt x="20019" y="6346"/>
                  <a:pt x="19988" y="6278"/>
                </a:cubicBezTo>
                <a:cubicBezTo>
                  <a:pt x="19956" y="6211"/>
                  <a:pt x="19960" y="6136"/>
                  <a:pt x="20005" y="5980"/>
                </a:cubicBezTo>
                <a:cubicBezTo>
                  <a:pt x="20073" y="5739"/>
                  <a:pt x="20086" y="5721"/>
                  <a:pt x="20221" y="5678"/>
                </a:cubicBezTo>
                <a:cubicBezTo>
                  <a:pt x="20276" y="5660"/>
                  <a:pt x="20339" y="5626"/>
                  <a:pt x="20361" y="5602"/>
                </a:cubicBezTo>
                <a:cubicBezTo>
                  <a:pt x="20383" y="5578"/>
                  <a:pt x="20423" y="5590"/>
                  <a:pt x="20450" y="5629"/>
                </a:cubicBezTo>
                <a:cubicBezTo>
                  <a:pt x="20487" y="5683"/>
                  <a:pt x="20522" y="5658"/>
                  <a:pt x="20590" y="5529"/>
                </a:cubicBezTo>
                <a:cubicBezTo>
                  <a:pt x="20694" y="5334"/>
                  <a:pt x="20886" y="5136"/>
                  <a:pt x="20951" y="5158"/>
                </a:cubicBezTo>
                <a:cubicBezTo>
                  <a:pt x="21000" y="5175"/>
                  <a:pt x="20975" y="4925"/>
                  <a:pt x="20921" y="4866"/>
                </a:cubicBezTo>
                <a:cubicBezTo>
                  <a:pt x="20860" y="4799"/>
                  <a:pt x="20888" y="4702"/>
                  <a:pt x="20986" y="4636"/>
                </a:cubicBezTo>
                <a:cubicBezTo>
                  <a:pt x="21048" y="4595"/>
                  <a:pt x="21077" y="4535"/>
                  <a:pt x="21064" y="4476"/>
                </a:cubicBezTo>
                <a:cubicBezTo>
                  <a:pt x="21053" y="4424"/>
                  <a:pt x="21068" y="4346"/>
                  <a:pt x="21098" y="4303"/>
                </a:cubicBezTo>
                <a:cubicBezTo>
                  <a:pt x="21140" y="4240"/>
                  <a:pt x="21156" y="4246"/>
                  <a:pt x="21175" y="4331"/>
                </a:cubicBezTo>
                <a:cubicBezTo>
                  <a:pt x="21188" y="4390"/>
                  <a:pt x="21219" y="4439"/>
                  <a:pt x="21244" y="4439"/>
                </a:cubicBezTo>
                <a:cubicBezTo>
                  <a:pt x="21270" y="4439"/>
                  <a:pt x="21322" y="4498"/>
                  <a:pt x="21359" y="4571"/>
                </a:cubicBezTo>
                <a:cubicBezTo>
                  <a:pt x="21427" y="4703"/>
                  <a:pt x="21427" y="4703"/>
                  <a:pt x="21518" y="4530"/>
                </a:cubicBezTo>
                <a:cubicBezTo>
                  <a:pt x="21568" y="4435"/>
                  <a:pt x="21600" y="4315"/>
                  <a:pt x="21589" y="4265"/>
                </a:cubicBezTo>
                <a:cubicBezTo>
                  <a:pt x="21562" y="4141"/>
                  <a:pt x="21505" y="4148"/>
                  <a:pt x="21476" y="4280"/>
                </a:cubicBezTo>
                <a:cubicBezTo>
                  <a:pt x="21457" y="4367"/>
                  <a:pt x="21442" y="4372"/>
                  <a:pt x="21397" y="4306"/>
                </a:cubicBezTo>
                <a:cubicBezTo>
                  <a:pt x="21366" y="4260"/>
                  <a:pt x="21341" y="4173"/>
                  <a:pt x="21341" y="4112"/>
                </a:cubicBezTo>
                <a:cubicBezTo>
                  <a:pt x="21341" y="4003"/>
                  <a:pt x="21093" y="3596"/>
                  <a:pt x="20945" y="3461"/>
                </a:cubicBezTo>
                <a:cubicBezTo>
                  <a:pt x="20903" y="3424"/>
                  <a:pt x="20796" y="3377"/>
                  <a:pt x="20708" y="3357"/>
                </a:cubicBezTo>
                <a:cubicBezTo>
                  <a:pt x="20565" y="3325"/>
                  <a:pt x="20549" y="3334"/>
                  <a:pt x="20567" y="3438"/>
                </a:cubicBezTo>
                <a:cubicBezTo>
                  <a:pt x="20579" y="3505"/>
                  <a:pt x="20561" y="3595"/>
                  <a:pt x="20526" y="3647"/>
                </a:cubicBezTo>
                <a:cubicBezTo>
                  <a:pt x="20471" y="3727"/>
                  <a:pt x="20456" y="3719"/>
                  <a:pt x="20407" y="3590"/>
                </a:cubicBezTo>
                <a:cubicBezTo>
                  <a:pt x="20334" y="3397"/>
                  <a:pt x="20044" y="3373"/>
                  <a:pt x="20004" y="3557"/>
                </a:cubicBezTo>
                <a:cubicBezTo>
                  <a:pt x="19981" y="3660"/>
                  <a:pt x="19971" y="3655"/>
                  <a:pt x="19906" y="3507"/>
                </a:cubicBezTo>
                <a:cubicBezTo>
                  <a:pt x="19867" y="3416"/>
                  <a:pt x="19834" y="3276"/>
                  <a:pt x="19833" y="3196"/>
                </a:cubicBezTo>
                <a:cubicBezTo>
                  <a:pt x="19832" y="3017"/>
                  <a:pt x="19731" y="2953"/>
                  <a:pt x="19549" y="3013"/>
                </a:cubicBezTo>
                <a:cubicBezTo>
                  <a:pt x="19432" y="3052"/>
                  <a:pt x="19397" y="3031"/>
                  <a:pt x="19303" y="2873"/>
                </a:cubicBezTo>
                <a:cubicBezTo>
                  <a:pt x="19243" y="2772"/>
                  <a:pt x="19203" y="2663"/>
                  <a:pt x="19214" y="2632"/>
                </a:cubicBezTo>
                <a:cubicBezTo>
                  <a:pt x="19249" y="2532"/>
                  <a:pt x="19127" y="2573"/>
                  <a:pt x="19077" y="2678"/>
                </a:cubicBezTo>
                <a:cubicBezTo>
                  <a:pt x="19016" y="2808"/>
                  <a:pt x="18947" y="2769"/>
                  <a:pt x="18947" y="2604"/>
                </a:cubicBezTo>
                <a:cubicBezTo>
                  <a:pt x="18946" y="2398"/>
                  <a:pt x="18730" y="2426"/>
                  <a:pt x="18702" y="2636"/>
                </a:cubicBezTo>
                <a:cubicBezTo>
                  <a:pt x="18678" y="2820"/>
                  <a:pt x="18561" y="2919"/>
                  <a:pt x="18468" y="2834"/>
                </a:cubicBezTo>
                <a:cubicBezTo>
                  <a:pt x="18430" y="2799"/>
                  <a:pt x="18395" y="2801"/>
                  <a:pt x="18382" y="2839"/>
                </a:cubicBezTo>
                <a:cubicBezTo>
                  <a:pt x="18370" y="2874"/>
                  <a:pt x="18334" y="2886"/>
                  <a:pt x="18303" y="2865"/>
                </a:cubicBezTo>
                <a:cubicBezTo>
                  <a:pt x="18270" y="2843"/>
                  <a:pt x="18223" y="2878"/>
                  <a:pt x="18195" y="2947"/>
                </a:cubicBezTo>
                <a:cubicBezTo>
                  <a:pt x="18151" y="3053"/>
                  <a:pt x="18136" y="3058"/>
                  <a:pt x="18081" y="2978"/>
                </a:cubicBezTo>
                <a:cubicBezTo>
                  <a:pt x="17980" y="2830"/>
                  <a:pt x="17897" y="2505"/>
                  <a:pt x="17941" y="2428"/>
                </a:cubicBezTo>
                <a:cubicBezTo>
                  <a:pt x="17996" y="2332"/>
                  <a:pt x="17951" y="2178"/>
                  <a:pt x="17870" y="2178"/>
                </a:cubicBezTo>
                <a:cubicBezTo>
                  <a:pt x="17832" y="2178"/>
                  <a:pt x="17790" y="2145"/>
                  <a:pt x="17776" y="2105"/>
                </a:cubicBezTo>
                <a:cubicBezTo>
                  <a:pt x="17760" y="2061"/>
                  <a:pt x="17733" y="2093"/>
                  <a:pt x="17707" y="2188"/>
                </a:cubicBezTo>
                <a:cubicBezTo>
                  <a:pt x="17648" y="2396"/>
                  <a:pt x="17485" y="2427"/>
                  <a:pt x="17384" y="2248"/>
                </a:cubicBezTo>
                <a:cubicBezTo>
                  <a:pt x="17299" y="2097"/>
                  <a:pt x="17175" y="2067"/>
                  <a:pt x="17133" y="2187"/>
                </a:cubicBezTo>
                <a:cubicBezTo>
                  <a:pt x="17115" y="2240"/>
                  <a:pt x="17091" y="2226"/>
                  <a:pt x="17055" y="2141"/>
                </a:cubicBezTo>
                <a:cubicBezTo>
                  <a:pt x="17007" y="2024"/>
                  <a:pt x="16999" y="2025"/>
                  <a:pt x="16852" y="2171"/>
                </a:cubicBezTo>
                <a:cubicBezTo>
                  <a:pt x="16768" y="2255"/>
                  <a:pt x="16672" y="2303"/>
                  <a:pt x="16638" y="2280"/>
                </a:cubicBezTo>
                <a:cubicBezTo>
                  <a:pt x="16589" y="2247"/>
                  <a:pt x="16624" y="2153"/>
                  <a:pt x="16809" y="1823"/>
                </a:cubicBezTo>
                <a:cubicBezTo>
                  <a:pt x="17013" y="1460"/>
                  <a:pt x="17041" y="1381"/>
                  <a:pt x="17028" y="1194"/>
                </a:cubicBezTo>
                <a:cubicBezTo>
                  <a:pt x="17010" y="913"/>
                  <a:pt x="16944" y="782"/>
                  <a:pt x="16842" y="823"/>
                </a:cubicBezTo>
                <a:cubicBezTo>
                  <a:pt x="16683" y="888"/>
                  <a:pt x="16647" y="879"/>
                  <a:pt x="16647" y="780"/>
                </a:cubicBezTo>
                <a:cubicBezTo>
                  <a:pt x="16647" y="726"/>
                  <a:pt x="16615" y="658"/>
                  <a:pt x="16576" y="630"/>
                </a:cubicBezTo>
                <a:cubicBezTo>
                  <a:pt x="16519" y="589"/>
                  <a:pt x="16515" y="562"/>
                  <a:pt x="16553" y="481"/>
                </a:cubicBezTo>
                <a:cubicBezTo>
                  <a:pt x="16591" y="399"/>
                  <a:pt x="16587" y="382"/>
                  <a:pt x="16526" y="382"/>
                </a:cubicBezTo>
                <a:close/>
                <a:moveTo>
                  <a:pt x="3226" y="490"/>
                </a:moveTo>
                <a:cubicBezTo>
                  <a:pt x="3188" y="479"/>
                  <a:pt x="3115" y="569"/>
                  <a:pt x="3039" y="743"/>
                </a:cubicBezTo>
                <a:cubicBezTo>
                  <a:pt x="2969" y="907"/>
                  <a:pt x="2960" y="957"/>
                  <a:pt x="3004" y="957"/>
                </a:cubicBezTo>
                <a:cubicBezTo>
                  <a:pt x="3035" y="957"/>
                  <a:pt x="3077" y="885"/>
                  <a:pt x="3096" y="796"/>
                </a:cubicBezTo>
                <a:cubicBezTo>
                  <a:pt x="3123" y="668"/>
                  <a:pt x="3142" y="649"/>
                  <a:pt x="3182" y="708"/>
                </a:cubicBezTo>
                <a:cubicBezTo>
                  <a:pt x="3223" y="767"/>
                  <a:pt x="3237" y="750"/>
                  <a:pt x="3251" y="624"/>
                </a:cubicBezTo>
                <a:cubicBezTo>
                  <a:pt x="3260" y="540"/>
                  <a:pt x="3250" y="497"/>
                  <a:pt x="3226" y="490"/>
                </a:cubicBezTo>
                <a:close/>
                <a:moveTo>
                  <a:pt x="4515" y="659"/>
                </a:moveTo>
                <a:cubicBezTo>
                  <a:pt x="4501" y="663"/>
                  <a:pt x="4499" y="693"/>
                  <a:pt x="4510" y="741"/>
                </a:cubicBezTo>
                <a:cubicBezTo>
                  <a:pt x="4522" y="799"/>
                  <a:pt x="4549" y="847"/>
                  <a:pt x="4569" y="847"/>
                </a:cubicBezTo>
                <a:cubicBezTo>
                  <a:pt x="4619" y="847"/>
                  <a:pt x="4588" y="696"/>
                  <a:pt x="4531" y="662"/>
                </a:cubicBezTo>
                <a:cubicBezTo>
                  <a:pt x="4525" y="658"/>
                  <a:pt x="4519" y="657"/>
                  <a:pt x="4515" y="659"/>
                </a:cubicBezTo>
                <a:close/>
                <a:moveTo>
                  <a:pt x="14347" y="745"/>
                </a:moveTo>
                <a:cubicBezTo>
                  <a:pt x="14321" y="747"/>
                  <a:pt x="14266" y="791"/>
                  <a:pt x="14195" y="877"/>
                </a:cubicBezTo>
                <a:cubicBezTo>
                  <a:pt x="14117" y="970"/>
                  <a:pt x="14024" y="1046"/>
                  <a:pt x="13988" y="1046"/>
                </a:cubicBezTo>
                <a:cubicBezTo>
                  <a:pt x="13856" y="1046"/>
                  <a:pt x="13544" y="1818"/>
                  <a:pt x="13568" y="2085"/>
                </a:cubicBezTo>
                <a:cubicBezTo>
                  <a:pt x="13571" y="2126"/>
                  <a:pt x="13549" y="2197"/>
                  <a:pt x="13518" y="2243"/>
                </a:cubicBezTo>
                <a:cubicBezTo>
                  <a:pt x="13486" y="2289"/>
                  <a:pt x="13460" y="2381"/>
                  <a:pt x="13460" y="2448"/>
                </a:cubicBezTo>
                <a:cubicBezTo>
                  <a:pt x="13460" y="2514"/>
                  <a:pt x="13441" y="2590"/>
                  <a:pt x="13416" y="2616"/>
                </a:cubicBezTo>
                <a:cubicBezTo>
                  <a:pt x="13387" y="2648"/>
                  <a:pt x="13400" y="2683"/>
                  <a:pt x="13454" y="2718"/>
                </a:cubicBezTo>
                <a:cubicBezTo>
                  <a:pt x="13499" y="2747"/>
                  <a:pt x="13536" y="2817"/>
                  <a:pt x="13536" y="2873"/>
                </a:cubicBezTo>
                <a:cubicBezTo>
                  <a:pt x="13536" y="2929"/>
                  <a:pt x="13560" y="2975"/>
                  <a:pt x="13590" y="2975"/>
                </a:cubicBezTo>
                <a:cubicBezTo>
                  <a:pt x="13637" y="2975"/>
                  <a:pt x="13638" y="2951"/>
                  <a:pt x="13590" y="2792"/>
                </a:cubicBezTo>
                <a:cubicBezTo>
                  <a:pt x="13519" y="2549"/>
                  <a:pt x="13520" y="2527"/>
                  <a:pt x="13636" y="2107"/>
                </a:cubicBezTo>
                <a:cubicBezTo>
                  <a:pt x="13783" y="1580"/>
                  <a:pt x="13923" y="1292"/>
                  <a:pt x="14118" y="1114"/>
                </a:cubicBezTo>
                <a:cubicBezTo>
                  <a:pt x="14213" y="1028"/>
                  <a:pt x="14310" y="918"/>
                  <a:pt x="14333" y="868"/>
                </a:cubicBezTo>
                <a:cubicBezTo>
                  <a:pt x="14373" y="785"/>
                  <a:pt x="14374" y="743"/>
                  <a:pt x="14347" y="745"/>
                </a:cubicBezTo>
                <a:close/>
                <a:moveTo>
                  <a:pt x="4708" y="847"/>
                </a:moveTo>
                <a:cubicBezTo>
                  <a:pt x="4688" y="847"/>
                  <a:pt x="4682" y="877"/>
                  <a:pt x="4694" y="914"/>
                </a:cubicBezTo>
                <a:cubicBezTo>
                  <a:pt x="4707" y="950"/>
                  <a:pt x="4735" y="980"/>
                  <a:pt x="4755" y="980"/>
                </a:cubicBezTo>
                <a:cubicBezTo>
                  <a:pt x="4776" y="980"/>
                  <a:pt x="4782" y="950"/>
                  <a:pt x="4769" y="914"/>
                </a:cubicBezTo>
                <a:cubicBezTo>
                  <a:pt x="4757" y="877"/>
                  <a:pt x="4729" y="847"/>
                  <a:pt x="4708" y="847"/>
                </a:cubicBezTo>
                <a:close/>
                <a:moveTo>
                  <a:pt x="4310" y="924"/>
                </a:moveTo>
                <a:cubicBezTo>
                  <a:pt x="4294" y="925"/>
                  <a:pt x="4291" y="988"/>
                  <a:pt x="4279" y="1229"/>
                </a:cubicBezTo>
                <a:cubicBezTo>
                  <a:pt x="4274" y="1347"/>
                  <a:pt x="4282" y="1430"/>
                  <a:pt x="4298" y="1412"/>
                </a:cubicBezTo>
                <a:cubicBezTo>
                  <a:pt x="4341" y="1366"/>
                  <a:pt x="4366" y="979"/>
                  <a:pt x="4330" y="939"/>
                </a:cubicBezTo>
                <a:cubicBezTo>
                  <a:pt x="4321" y="930"/>
                  <a:pt x="4315" y="924"/>
                  <a:pt x="4310" y="924"/>
                </a:cubicBezTo>
                <a:close/>
                <a:moveTo>
                  <a:pt x="3354" y="992"/>
                </a:moveTo>
                <a:cubicBezTo>
                  <a:pt x="3325" y="992"/>
                  <a:pt x="3320" y="1054"/>
                  <a:pt x="3325" y="1178"/>
                </a:cubicBezTo>
                <a:cubicBezTo>
                  <a:pt x="3330" y="1300"/>
                  <a:pt x="3348" y="1354"/>
                  <a:pt x="3369" y="1316"/>
                </a:cubicBezTo>
                <a:cubicBezTo>
                  <a:pt x="3390" y="1279"/>
                  <a:pt x="3440" y="1296"/>
                  <a:pt x="3497" y="1362"/>
                </a:cubicBezTo>
                <a:cubicBezTo>
                  <a:pt x="3585" y="1464"/>
                  <a:pt x="3586" y="1475"/>
                  <a:pt x="3522" y="1558"/>
                </a:cubicBezTo>
                <a:cubicBezTo>
                  <a:pt x="3485" y="1606"/>
                  <a:pt x="3470" y="1644"/>
                  <a:pt x="3490" y="1644"/>
                </a:cubicBezTo>
                <a:cubicBezTo>
                  <a:pt x="3509" y="1643"/>
                  <a:pt x="3566" y="1586"/>
                  <a:pt x="3617" y="1517"/>
                </a:cubicBezTo>
                <a:cubicBezTo>
                  <a:pt x="3668" y="1448"/>
                  <a:pt x="3733" y="1409"/>
                  <a:pt x="3763" y="1429"/>
                </a:cubicBezTo>
                <a:cubicBezTo>
                  <a:pt x="3792" y="1448"/>
                  <a:pt x="3831" y="1423"/>
                  <a:pt x="3849" y="1372"/>
                </a:cubicBezTo>
                <a:cubicBezTo>
                  <a:pt x="3888" y="1264"/>
                  <a:pt x="3895" y="1137"/>
                  <a:pt x="3859" y="1201"/>
                </a:cubicBezTo>
                <a:cubicBezTo>
                  <a:pt x="3845" y="1225"/>
                  <a:pt x="3808" y="1207"/>
                  <a:pt x="3776" y="1162"/>
                </a:cubicBezTo>
                <a:cubicBezTo>
                  <a:pt x="3740" y="1111"/>
                  <a:pt x="3728" y="1108"/>
                  <a:pt x="3744" y="1155"/>
                </a:cubicBezTo>
                <a:cubicBezTo>
                  <a:pt x="3758" y="1197"/>
                  <a:pt x="3747" y="1264"/>
                  <a:pt x="3719" y="1305"/>
                </a:cubicBezTo>
                <a:cubicBezTo>
                  <a:pt x="3680" y="1362"/>
                  <a:pt x="3635" y="1334"/>
                  <a:pt x="3525" y="1180"/>
                </a:cubicBezTo>
                <a:cubicBezTo>
                  <a:pt x="3436" y="1055"/>
                  <a:pt x="3383" y="992"/>
                  <a:pt x="3354" y="992"/>
                </a:cubicBezTo>
                <a:close/>
                <a:moveTo>
                  <a:pt x="4754" y="1014"/>
                </a:moveTo>
                <a:lnTo>
                  <a:pt x="4752" y="1255"/>
                </a:lnTo>
                <a:cubicBezTo>
                  <a:pt x="4751" y="1490"/>
                  <a:pt x="4824" y="1630"/>
                  <a:pt x="4903" y="1545"/>
                </a:cubicBezTo>
                <a:cubicBezTo>
                  <a:pt x="4920" y="1526"/>
                  <a:pt x="4944" y="1539"/>
                  <a:pt x="4957" y="1575"/>
                </a:cubicBezTo>
                <a:cubicBezTo>
                  <a:pt x="4977" y="1632"/>
                  <a:pt x="5194" y="1601"/>
                  <a:pt x="5238" y="1536"/>
                </a:cubicBezTo>
                <a:cubicBezTo>
                  <a:pt x="5246" y="1523"/>
                  <a:pt x="5274" y="1545"/>
                  <a:pt x="5301" y="1584"/>
                </a:cubicBezTo>
                <a:cubicBezTo>
                  <a:pt x="5336" y="1636"/>
                  <a:pt x="5360" y="1618"/>
                  <a:pt x="5391" y="1515"/>
                </a:cubicBezTo>
                <a:cubicBezTo>
                  <a:pt x="5451" y="1316"/>
                  <a:pt x="5403" y="1226"/>
                  <a:pt x="5265" y="1277"/>
                </a:cubicBezTo>
                <a:cubicBezTo>
                  <a:pt x="4985" y="1381"/>
                  <a:pt x="4923" y="1368"/>
                  <a:pt x="4837" y="1188"/>
                </a:cubicBezTo>
                <a:lnTo>
                  <a:pt x="4754" y="1014"/>
                </a:lnTo>
                <a:close/>
                <a:moveTo>
                  <a:pt x="18589" y="1085"/>
                </a:moveTo>
                <a:cubicBezTo>
                  <a:pt x="18583" y="1083"/>
                  <a:pt x="18579" y="1085"/>
                  <a:pt x="18576" y="1091"/>
                </a:cubicBezTo>
                <a:cubicBezTo>
                  <a:pt x="18546" y="1143"/>
                  <a:pt x="18542" y="1408"/>
                  <a:pt x="18570" y="1458"/>
                </a:cubicBezTo>
                <a:cubicBezTo>
                  <a:pt x="18610" y="1528"/>
                  <a:pt x="18777" y="1428"/>
                  <a:pt x="18777" y="1334"/>
                </a:cubicBezTo>
                <a:cubicBezTo>
                  <a:pt x="18777" y="1282"/>
                  <a:pt x="18761" y="1255"/>
                  <a:pt x="18742" y="1276"/>
                </a:cubicBezTo>
                <a:cubicBezTo>
                  <a:pt x="18722" y="1297"/>
                  <a:pt x="18682" y="1255"/>
                  <a:pt x="18653" y="1181"/>
                </a:cubicBezTo>
                <a:cubicBezTo>
                  <a:pt x="18631" y="1126"/>
                  <a:pt x="18606" y="1090"/>
                  <a:pt x="18589" y="1085"/>
                </a:cubicBezTo>
                <a:close/>
                <a:moveTo>
                  <a:pt x="4565" y="1310"/>
                </a:moveTo>
                <a:cubicBezTo>
                  <a:pt x="4557" y="1308"/>
                  <a:pt x="4548" y="1315"/>
                  <a:pt x="4538" y="1331"/>
                </a:cubicBezTo>
                <a:cubicBezTo>
                  <a:pt x="4526" y="1354"/>
                  <a:pt x="4528" y="1427"/>
                  <a:pt x="4544" y="1492"/>
                </a:cubicBezTo>
                <a:cubicBezTo>
                  <a:pt x="4572" y="1606"/>
                  <a:pt x="4575" y="1607"/>
                  <a:pt x="4590" y="1490"/>
                </a:cubicBezTo>
                <a:cubicBezTo>
                  <a:pt x="4603" y="1392"/>
                  <a:pt x="4589" y="1314"/>
                  <a:pt x="4565" y="1310"/>
                </a:cubicBezTo>
                <a:close/>
                <a:moveTo>
                  <a:pt x="19143" y="1382"/>
                </a:moveTo>
                <a:cubicBezTo>
                  <a:pt x="19125" y="1382"/>
                  <a:pt x="19120" y="1404"/>
                  <a:pt x="19135" y="1446"/>
                </a:cubicBezTo>
                <a:cubicBezTo>
                  <a:pt x="19148" y="1482"/>
                  <a:pt x="19187" y="1512"/>
                  <a:pt x="19222" y="1511"/>
                </a:cubicBezTo>
                <a:cubicBezTo>
                  <a:pt x="19277" y="1510"/>
                  <a:pt x="19278" y="1501"/>
                  <a:pt x="19229" y="1446"/>
                </a:cubicBezTo>
                <a:cubicBezTo>
                  <a:pt x="19192" y="1404"/>
                  <a:pt x="19161" y="1382"/>
                  <a:pt x="19143" y="1382"/>
                </a:cubicBezTo>
                <a:close/>
                <a:moveTo>
                  <a:pt x="2916" y="1778"/>
                </a:moveTo>
                <a:cubicBezTo>
                  <a:pt x="2845" y="1778"/>
                  <a:pt x="2825" y="1805"/>
                  <a:pt x="2842" y="1881"/>
                </a:cubicBezTo>
                <a:cubicBezTo>
                  <a:pt x="2854" y="1937"/>
                  <a:pt x="2840" y="2105"/>
                  <a:pt x="2811" y="2256"/>
                </a:cubicBezTo>
                <a:cubicBezTo>
                  <a:pt x="2763" y="2501"/>
                  <a:pt x="2764" y="2546"/>
                  <a:pt x="2821" y="2686"/>
                </a:cubicBezTo>
                <a:lnTo>
                  <a:pt x="2884" y="2842"/>
                </a:lnTo>
                <a:lnTo>
                  <a:pt x="2960" y="2659"/>
                </a:lnTo>
                <a:cubicBezTo>
                  <a:pt x="3001" y="2559"/>
                  <a:pt x="3092" y="2378"/>
                  <a:pt x="3162" y="2258"/>
                </a:cubicBezTo>
                <a:cubicBezTo>
                  <a:pt x="3266" y="2078"/>
                  <a:pt x="3280" y="2024"/>
                  <a:pt x="3241" y="1941"/>
                </a:cubicBezTo>
                <a:cubicBezTo>
                  <a:pt x="3215" y="1887"/>
                  <a:pt x="3164" y="1858"/>
                  <a:pt x="3127" y="1879"/>
                </a:cubicBezTo>
                <a:cubicBezTo>
                  <a:pt x="3090" y="1899"/>
                  <a:pt x="3049" y="1885"/>
                  <a:pt x="3036" y="1847"/>
                </a:cubicBezTo>
                <a:cubicBezTo>
                  <a:pt x="3023" y="1809"/>
                  <a:pt x="2969" y="1778"/>
                  <a:pt x="2916" y="1778"/>
                </a:cubicBezTo>
                <a:close/>
                <a:moveTo>
                  <a:pt x="4642" y="1924"/>
                </a:moveTo>
                <a:cubicBezTo>
                  <a:pt x="4585" y="1933"/>
                  <a:pt x="4562" y="2027"/>
                  <a:pt x="4563" y="2231"/>
                </a:cubicBezTo>
                <a:cubicBezTo>
                  <a:pt x="4564" y="2432"/>
                  <a:pt x="4571" y="2455"/>
                  <a:pt x="4603" y="2358"/>
                </a:cubicBezTo>
                <a:cubicBezTo>
                  <a:pt x="4625" y="2294"/>
                  <a:pt x="4656" y="2256"/>
                  <a:pt x="4672" y="2274"/>
                </a:cubicBezTo>
                <a:cubicBezTo>
                  <a:pt x="4689" y="2292"/>
                  <a:pt x="4721" y="2234"/>
                  <a:pt x="4743" y="2145"/>
                </a:cubicBezTo>
                <a:cubicBezTo>
                  <a:pt x="4779" y="2008"/>
                  <a:pt x="4774" y="1978"/>
                  <a:pt x="4712" y="1943"/>
                </a:cubicBezTo>
                <a:cubicBezTo>
                  <a:pt x="4684" y="1928"/>
                  <a:pt x="4661" y="1922"/>
                  <a:pt x="4642" y="1924"/>
                </a:cubicBezTo>
                <a:close/>
                <a:moveTo>
                  <a:pt x="18788" y="2002"/>
                </a:moveTo>
                <a:cubicBezTo>
                  <a:pt x="18781" y="2008"/>
                  <a:pt x="18777" y="2021"/>
                  <a:pt x="18777" y="2040"/>
                </a:cubicBezTo>
                <a:cubicBezTo>
                  <a:pt x="18777" y="2079"/>
                  <a:pt x="18794" y="2111"/>
                  <a:pt x="18815" y="2111"/>
                </a:cubicBezTo>
                <a:cubicBezTo>
                  <a:pt x="18835" y="2111"/>
                  <a:pt x="18852" y="2098"/>
                  <a:pt x="18852" y="2081"/>
                </a:cubicBezTo>
                <a:cubicBezTo>
                  <a:pt x="18852" y="2065"/>
                  <a:pt x="18835" y="2034"/>
                  <a:pt x="18815" y="2011"/>
                </a:cubicBezTo>
                <a:cubicBezTo>
                  <a:pt x="18804" y="2000"/>
                  <a:pt x="18794" y="1997"/>
                  <a:pt x="18788" y="2002"/>
                </a:cubicBezTo>
                <a:close/>
                <a:moveTo>
                  <a:pt x="4335" y="2013"/>
                </a:moveTo>
                <a:cubicBezTo>
                  <a:pt x="4326" y="2013"/>
                  <a:pt x="4313" y="2018"/>
                  <a:pt x="4297" y="2025"/>
                </a:cubicBezTo>
                <a:cubicBezTo>
                  <a:pt x="4238" y="2053"/>
                  <a:pt x="4231" y="2080"/>
                  <a:pt x="4264" y="2152"/>
                </a:cubicBezTo>
                <a:cubicBezTo>
                  <a:pt x="4297" y="2221"/>
                  <a:pt x="4296" y="2267"/>
                  <a:pt x="4263" y="2338"/>
                </a:cubicBezTo>
                <a:cubicBezTo>
                  <a:pt x="4229" y="2411"/>
                  <a:pt x="4229" y="2463"/>
                  <a:pt x="4265" y="2565"/>
                </a:cubicBezTo>
                <a:cubicBezTo>
                  <a:pt x="4291" y="2637"/>
                  <a:pt x="4334" y="2680"/>
                  <a:pt x="4361" y="2662"/>
                </a:cubicBezTo>
                <a:cubicBezTo>
                  <a:pt x="4421" y="2621"/>
                  <a:pt x="4428" y="2403"/>
                  <a:pt x="4371" y="2340"/>
                </a:cubicBezTo>
                <a:cubicBezTo>
                  <a:pt x="4348" y="2316"/>
                  <a:pt x="4340" y="2227"/>
                  <a:pt x="4352" y="2143"/>
                </a:cubicBezTo>
                <a:cubicBezTo>
                  <a:pt x="4365" y="2047"/>
                  <a:pt x="4364" y="2012"/>
                  <a:pt x="4335" y="2013"/>
                </a:cubicBezTo>
                <a:close/>
                <a:moveTo>
                  <a:pt x="5034" y="2044"/>
                </a:moveTo>
                <a:cubicBezTo>
                  <a:pt x="4980" y="2044"/>
                  <a:pt x="4901" y="2377"/>
                  <a:pt x="4901" y="2604"/>
                </a:cubicBezTo>
                <a:cubicBezTo>
                  <a:pt x="4901" y="2681"/>
                  <a:pt x="4937" y="2783"/>
                  <a:pt x="4980" y="2830"/>
                </a:cubicBezTo>
                <a:cubicBezTo>
                  <a:pt x="5046" y="2904"/>
                  <a:pt x="5051" y="2934"/>
                  <a:pt x="5009" y="3029"/>
                </a:cubicBezTo>
                <a:cubicBezTo>
                  <a:pt x="4983" y="3091"/>
                  <a:pt x="4976" y="3119"/>
                  <a:pt x="4994" y="3092"/>
                </a:cubicBezTo>
                <a:cubicBezTo>
                  <a:pt x="5012" y="3065"/>
                  <a:pt x="5047" y="3073"/>
                  <a:pt x="5071" y="3109"/>
                </a:cubicBezTo>
                <a:cubicBezTo>
                  <a:pt x="5135" y="3203"/>
                  <a:pt x="5416" y="3211"/>
                  <a:pt x="5477" y="3121"/>
                </a:cubicBezTo>
                <a:cubicBezTo>
                  <a:pt x="5518" y="3061"/>
                  <a:pt x="5566" y="3116"/>
                  <a:pt x="5706" y="3378"/>
                </a:cubicBezTo>
                <a:cubicBezTo>
                  <a:pt x="5948" y="3829"/>
                  <a:pt x="5985" y="3986"/>
                  <a:pt x="5904" y="4205"/>
                </a:cubicBezTo>
                <a:cubicBezTo>
                  <a:pt x="5869" y="4299"/>
                  <a:pt x="5851" y="4403"/>
                  <a:pt x="5862" y="4436"/>
                </a:cubicBezTo>
                <a:cubicBezTo>
                  <a:pt x="5874" y="4469"/>
                  <a:pt x="5866" y="4515"/>
                  <a:pt x="5846" y="4537"/>
                </a:cubicBezTo>
                <a:cubicBezTo>
                  <a:pt x="5800" y="4587"/>
                  <a:pt x="5987" y="5062"/>
                  <a:pt x="6089" y="5154"/>
                </a:cubicBezTo>
                <a:cubicBezTo>
                  <a:pt x="6196" y="5249"/>
                  <a:pt x="6198" y="5248"/>
                  <a:pt x="6144" y="5134"/>
                </a:cubicBezTo>
                <a:cubicBezTo>
                  <a:pt x="6077" y="4992"/>
                  <a:pt x="6155" y="4847"/>
                  <a:pt x="6235" y="4964"/>
                </a:cubicBezTo>
                <a:cubicBezTo>
                  <a:pt x="6340" y="5118"/>
                  <a:pt x="6331" y="4923"/>
                  <a:pt x="6221" y="4659"/>
                </a:cubicBezTo>
                <a:cubicBezTo>
                  <a:pt x="6121" y="4418"/>
                  <a:pt x="6115" y="4381"/>
                  <a:pt x="6165" y="4267"/>
                </a:cubicBezTo>
                <a:cubicBezTo>
                  <a:pt x="6219" y="4144"/>
                  <a:pt x="6224" y="4145"/>
                  <a:pt x="6312" y="4320"/>
                </a:cubicBezTo>
                <a:cubicBezTo>
                  <a:pt x="6389" y="4471"/>
                  <a:pt x="6410" y="4484"/>
                  <a:pt x="6448" y="4405"/>
                </a:cubicBezTo>
                <a:cubicBezTo>
                  <a:pt x="6501" y="4291"/>
                  <a:pt x="6456" y="4163"/>
                  <a:pt x="6250" y="3845"/>
                </a:cubicBezTo>
                <a:cubicBezTo>
                  <a:pt x="6172" y="3725"/>
                  <a:pt x="6116" y="3605"/>
                  <a:pt x="6126" y="3578"/>
                </a:cubicBezTo>
                <a:cubicBezTo>
                  <a:pt x="6153" y="3501"/>
                  <a:pt x="6062" y="3043"/>
                  <a:pt x="6027" y="3082"/>
                </a:cubicBezTo>
                <a:cubicBezTo>
                  <a:pt x="6009" y="3101"/>
                  <a:pt x="5976" y="3043"/>
                  <a:pt x="5953" y="2954"/>
                </a:cubicBezTo>
                <a:cubicBezTo>
                  <a:pt x="5924" y="2841"/>
                  <a:pt x="5890" y="2802"/>
                  <a:pt x="5840" y="2825"/>
                </a:cubicBezTo>
                <a:cubicBezTo>
                  <a:pt x="5785" y="2850"/>
                  <a:pt x="5758" y="2807"/>
                  <a:pt x="5727" y="2651"/>
                </a:cubicBezTo>
                <a:cubicBezTo>
                  <a:pt x="5685" y="2436"/>
                  <a:pt x="5603" y="2376"/>
                  <a:pt x="5569" y="2532"/>
                </a:cubicBezTo>
                <a:cubicBezTo>
                  <a:pt x="5558" y="2582"/>
                  <a:pt x="5510" y="2616"/>
                  <a:pt x="5461" y="2610"/>
                </a:cubicBezTo>
                <a:cubicBezTo>
                  <a:pt x="5391" y="2600"/>
                  <a:pt x="5372" y="2559"/>
                  <a:pt x="5371" y="2404"/>
                </a:cubicBezTo>
                <a:cubicBezTo>
                  <a:pt x="5369" y="2124"/>
                  <a:pt x="5328" y="2030"/>
                  <a:pt x="5247" y="2119"/>
                </a:cubicBezTo>
                <a:cubicBezTo>
                  <a:pt x="5206" y="2164"/>
                  <a:pt x="5180" y="2280"/>
                  <a:pt x="5178" y="2423"/>
                </a:cubicBezTo>
                <a:cubicBezTo>
                  <a:pt x="5173" y="2748"/>
                  <a:pt x="5107" y="2845"/>
                  <a:pt x="5047" y="2615"/>
                </a:cubicBezTo>
                <a:cubicBezTo>
                  <a:pt x="5012" y="2479"/>
                  <a:pt x="5010" y="2386"/>
                  <a:pt x="5042" y="2239"/>
                </a:cubicBezTo>
                <a:cubicBezTo>
                  <a:pt x="5075" y="2085"/>
                  <a:pt x="5073" y="2044"/>
                  <a:pt x="5034" y="2044"/>
                </a:cubicBezTo>
                <a:close/>
                <a:moveTo>
                  <a:pt x="5519" y="2111"/>
                </a:moveTo>
                <a:cubicBezTo>
                  <a:pt x="5488" y="2111"/>
                  <a:pt x="5473" y="2141"/>
                  <a:pt x="5486" y="2178"/>
                </a:cubicBezTo>
                <a:cubicBezTo>
                  <a:pt x="5499" y="2214"/>
                  <a:pt x="5534" y="2244"/>
                  <a:pt x="5566" y="2244"/>
                </a:cubicBezTo>
                <a:cubicBezTo>
                  <a:pt x="5597" y="2244"/>
                  <a:pt x="5612" y="2214"/>
                  <a:pt x="5599" y="2178"/>
                </a:cubicBezTo>
                <a:cubicBezTo>
                  <a:pt x="5586" y="2141"/>
                  <a:pt x="5550" y="2111"/>
                  <a:pt x="5519" y="2111"/>
                </a:cubicBezTo>
                <a:close/>
                <a:moveTo>
                  <a:pt x="8792" y="2182"/>
                </a:moveTo>
                <a:cubicBezTo>
                  <a:pt x="8789" y="2188"/>
                  <a:pt x="8800" y="2225"/>
                  <a:pt x="8821" y="2299"/>
                </a:cubicBezTo>
                <a:cubicBezTo>
                  <a:pt x="8846" y="2385"/>
                  <a:pt x="8877" y="2437"/>
                  <a:pt x="8890" y="2414"/>
                </a:cubicBezTo>
                <a:cubicBezTo>
                  <a:pt x="8902" y="2392"/>
                  <a:pt x="8882" y="2322"/>
                  <a:pt x="8844" y="2258"/>
                </a:cubicBezTo>
                <a:cubicBezTo>
                  <a:pt x="8812" y="2204"/>
                  <a:pt x="8795" y="2177"/>
                  <a:pt x="8792" y="2182"/>
                </a:cubicBezTo>
                <a:close/>
                <a:moveTo>
                  <a:pt x="3825" y="2249"/>
                </a:moveTo>
                <a:cubicBezTo>
                  <a:pt x="3812" y="2239"/>
                  <a:pt x="3810" y="2289"/>
                  <a:pt x="3826" y="2425"/>
                </a:cubicBezTo>
                <a:cubicBezTo>
                  <a:pt x="3840" y="2543"/>
                  <a:pt x="3840" y="2671"/>
                  <a:pt x="3826" y="2710"/>
                </a:cubicBezTo>
                <a:cubicBezTo>
                  <a:pt x="3790" y="2815"/>
                  <a:pt x="3695" y="2658"/>
                  <a:pt x="3695" y="2492"/>
                </a:cubicBezTo>
                <a:cubicBezTo>
                  <a:pt x="3695" y="2361"/>
                  <a:pt x="3692" y="2360"/>
                  <a:pt x="3620" y="2475"/>
                </a:cubicBezTo>
                <a:cubicBezTo>
                  <a:pt x="3551" y="2586"/>
                  <a:pt x="3544" y="2587"/>
                  <a:pt x="3521" y="2482"/>
                </a:cubicBezTo>
                <a:cubicBezTo>
                  <a:pt x="3508" y="2420"/>
                  <a:pt x="3474" y="2384"/>
                  <a:pt x="3446" y="2403"/>
                </a:cubicBezTo>
                <a:cubicBezTo>
                  <a:pt x="3418" y="2422"/>
                  <a:pt x="3380" y="2390"/>
                  <a:pt x="3362" y="2332"/>
                </a:cubicBezTo>
                <a:cubicBezTo>
                  <a:pt x="3332" y="2238"/>
                  <a:pt x="3319" y="2242"/>
                  <a:pt x="3248" y="2368"/>
                </a:cubicBezTo>
                <a:cubicBezTo>
                  <a:pt x="3144" y="2551"/>
                  <a:pt x="3145" y="2683"/>
                  <a:pt x="3252" y="2736"/>
                </a:cubicBezTo>
                <a:cubicBezTo>
                  <a:pt x="3335" y="2777"/>
                  <a:pt x="3335" y="2780"/>
                  <a:pt x="3264" y="2877"/>
                </a:cubicBezTo>
                <a:cubicBezTo>
                  <a:pt x="3195" y="2969"/>
                  <a:pt x="3201" y="2975"/>
                  <a:pt x="3344" y="2975"/>
                </a:cubicBezTo>
                <a:cubicBezTo>
                  <a:pt x="3489" y="2975"/>
                  <a:pt x="3611" y="3102"/>
                  <a:pt x="3557" y="3198"/>
                </a:cubicBezTo>
                <a:cubicBezTo>
                  <a:pt x="3543" y="3222"/>
                  <a:pt x="3475" y="3242"/>
                  <a:pt x="3406" y="3242"/>
                </a:cubicBezTo>
                <a:cubicBezTo>
                  <a:pt x="3337" y="3242"/>
                  <a:pt x="3280" y="3272"/>
                  <a:pt x="3280" y="3308"/>
                </a:cubicBezTo>
                <a:cubicBezTo>
                  <a:pt x="3280" y="3345"/>
                  <a:pt x="3316" y="3375"/>
                  <a:pt x="3359" y="3375"/>
                </a:cubicBezTo>
                <a:cubicBezTo>
                  <a:pt x="3407" y="3375"/>
                  <a:pt x="3446" y="3428"/>
                  <a:pt x="3458" y="3511"/>
                </a:cubicBezTo>
                <a:cubicBezTo>
                  <a:pt x="3475" y="3625"/>
                  <a:pt x="3498" y="3640"/>
                  <a:pt x="3596" y="3604"/>
                </a:cubicBezTo>
                <a:cubicBezTo>
                  <a:pt x="3661" y="3580"/>
                  <a:pt x="3749" y="3522"/>
                  <a:pt x="3792" y="3474"/>
                </a:cubicBezTo>
                <a:cubicBezTo>
                  <a:pt x="3842" y="3418"/>
                  <a:pt x="3891" y="3408"/>
                  <a:pt x="3925" y="3446"/>
                </a:cubicBezTo>
                <a:cubicBezTo>
                  <a:pt x="4005" y="3536"/>
                  <a:pt x="4072" y="3519"/>
                  <a:pt x="4050" y="3415"/>
                </a:cubicBezTo>
                <a:cubicBezTo>
                  <a:pt x="4039" y="3364"/>
                  <a:pt x="4048" y="3300"/>
                  <a:pt x="4072" y="3275"/>
                </a:cubicBezTo>
                <a:cubicBezTo>
                  <a:pt x="4101" y="3243"/>
                  <a:pt x="4094" y="3202"/>
                  <a:pt x="4049" y="3144"/>
                </a:cubicBezTo>
                <a:cubicBezTo>
                  <a:pt x="4013" y="3098"/>
                  <a:pt x="3961" y="2900"/>
                  <a:pt x="3933" y="2703"/>
                </a:cubicBezTo>
                <a:cubicBezTo>
                  <a:pt x="3896" y="2453"/>
                  <a:pt x="3847" y="2266"/>
                  <a:pt x="3825" y="2249"/>
                </a:cubicBezTo>
                <a:close/>
                <a:moveTo>
                  <a:pt x="4585" y="2736"/>
                </a:moveTo>
                <a:cubicBezTo>
                  <a:pt x="4577" y="2741"/>
                  <a:pt x="4568" y="2758"/>
                  <a:pt x="4558" y="2786"/>
                </a:cubicBezTo>
                <a:cubicBezTo>
                  <a:pt x="4496" y="2958"/>
                  <a:pt x="4519" y="3290"/>
                  <a:pt x="4595" y="3325"/>
                </a:cubicBezTo>
                <a:cubicBezTo>
                  <a:pt x="4680" y="3364"/>
                  <a:pt x="4692" y="3666"/>
                  <a:pt x="4614" y="3780"/>
                </a:cubicBezTo>
                <a:cubicBezTo>
                  <a:pt x="4585" y="3822"/>
                  <a:pt x="4562" y="3926"/>
                  <a:pt x="4562" y="4011"/>
                </a:cubicBezTo>
                <a:cubicBezTo>
                  <a:pt x="4562" y="4207"/>
                  <a:pt x="4488" y="4293"/>
                  <a:pt x="4463" y="4125"/>
                </a:cubicBezTo>
                <a:cubicBezTo>
                  <a:pt x="4448" y="4025"/>
                  <a:pt x="4405" y="3994"/>
                  <a:pt x="4268" y="3982"/>
                </a:cubicBezTo>
                <a:cubicBezTo>
                  <a:pt x="4171" y="3973"/>
                  <a:pt x="4044" y="3925"/>
                  <a:pt x="3988" y="3875"/>
                </a:cubicBezTo>
                <a:cubicBezTo>
                  <a:pt x="3870" y="3772"/>
                  <a:pt x="3822" y="3840"/>
                  <a:pt x="3840" y="4083"/>
                </a:cubicBezTo>
                <a:cubicBezTo>
                  <a:pt x="3856" y="4299"/>
                  <a:pt x="3776" y="4339"/>
                  <a:pt x="3732" y="4136"/>
                </a:cubicBezTo>
                <a:cubicBezTo>
                  <a:pt x="3699" y="3983"/>
                  <a:pt x="3677" y="3963"/>
                  <a:pt x="3572" y="3991"/>
                </a:cubicBezTo>
                <a:cubicBezTo>
                  <a:pt x="3410" y="4033"/>
                  <a:pt x="3251" y="3931"/>
                  <a:pt x="3312" y="3824"/>
                </a:cubicBezTo>
                <a:cubicBezTo>
                  <a:pt x="3379" y="3706"/>
                  <a:pt x="3364" y="3641"/>
                  <a:pt x="3271" y="3640"/>
                </a:cubicBezTo>
                <a:cubicBezTo>
                  <a:pt x="3224" y="3640"/>
                  <a:pt x="3129" y="3579"/>
                  <a:pt x="3060" y="3504"/>
                </a:cubicBezTo>
                <a:cubicBezTo>
                  <a:pt x="2980" y="3418"/>
                  <a:pt x="2918" y="3391"/>
                  <a:pt x="2890" y="3429"/>
                </a:cubicBezTo>
                <a:cubicBezTo>
                  <a:pt x="2831" y="3512"/>
                  <a:pt x="2708" y="3505"/>
                  <a:pt x="2640" y="3416"/>
                </a:cubicBezTo>
                <a:cubicBezTo>
                  <a:pt x="2530" y="3272"/>
                  <a:pt x="2216" y="3402"/>
                  <a:pt x="2137" y="3624"/>
                </a:cubicBezTo>
                <a:cubicBezTo>
                  <a:pt x="2113" y="3693"/>
                  <a:pt x="2078" y="3686"/>
                  <a:pt x="1967" y="3585"/>
                </a:cubicBezTo>
                <a:cubicBezTo>
                  <a:pt x="1737" y="3376"/>
                  <a:pt x="1651" y="3323"/>
                  <a:pt x="1395" y="3238"/>
                </a:cubicBezTo>
                <a:cubicBezTo>
                  <a:pt x="1260" y="3193"/>
                  <a:pt x="1134" y="3130"/>
                  <a:pt x="1114" y="3099"/>
                </a:cubicBezTo>
                <a:cubicBezTo>
                  <a:pt x="1094" y="3067"/>
                  <a:pt x="1040" y="3042"/>
                  <a:pt x="994" y="3042"/>
                </a:cubicBezTo>
                <a:cubicBezTo>
                  <a:pt x="947" y="3042"/>
                  <a:pt x="900" y="3013"/>
                  <a:pt x="887" y="2979"/>
                </a:cubicBezTo>
                <a:cubicBezTo>
                  <a:pt x="855" y="2886"/>
                  <a:pt x="547" y="3246"/>
                  <a:pt x="478" y="3458"/>
                </a:cubicBezTo>
                <a:cubicBezTo>
                  <a:pt x="445" y="3558"/>
                  <a:pt x="392" y="3640"/>
                  <a:pt x="360" y="3640"/>
                </a:cubicBezTo>
                <a:cubicBezTo>
                  <a:pt x="272" y="3640"/>
                  <a:pt x="286" y="3685"/>
                  <a:pt x="470" y="3986"/>
                </a:cubicBezTo>
                <a:cubicBezTo>
                  <a:pt x="601" y="4199"/>
                  <a:pt x="630" y="4282"/>
                  <a:pt x="598" y="4350"/>
                </a:cubicBezTo>
                <a:cubicBezTo>
                  <a:pt x="549" y="4454"/>
                  <a:pt x="429" y="4468"/>
                  <a:pt x="397" y="4374"/>
                </a:cubicBezTo>
                <a:cubicBezTo>
                  <a:pt x="382" y="4333"/>
                  <a:pt x="348" y="4337"/>
                  <a:pt x="304" y="4385"/>
                </a:cubicBezTo>
                <a:cubicBezTo>
                  <a:pt x="248" y="4446"/>
                  <a:pt x="243" y="4487"/>
                  <a:pt x="275" y="4579"/>
                </a:cubicBezTo>
                <a:cubicBezTo>
                  <a:pt x="314" y="4687"/>
                  <a:pt x="388" y="4700"/>
                  <a:pt x="565" y="4628"/>
                </a:cubicBezTo>
                <a:cubicBezTo>
                  <a:pt x="603" y="4613"/>
                  <a:pt x="626" y="4665"/>
                  <a:pt x="634" y="4784"/>
                </a:cubicBezTo>
                <a:cubicBezTo>
                  <a:pt x="644" y="4932"/>
                  <a:pt x="618" y="4994"/>
                  <a:pt x="493" y="5134"/>
                </a:cubicBezTo>
                <a:cubicBezTo>
                  <a:pt x="343" y="5301"/>
                  <a:pt x="300" y="5452"/>
                  <a:pt x="378" y="5537"/>
                </a:cubicBezTo>
                <a:cubicBezTo>
                  <a:pt x="399" y="5560"/>
                  <a:pt x="407" y="5604"/>
                  <a:pt x="396" y="5636"/>
                </a:cubicBezTo>
                <a:cubicBezTo>
                  <a:pt x="385" y="5668"/>
                  <a:pt x="392" y="5711"/>
                  <a:pt x="412" y="5732"/>
                </a:cubicBezTo>
                <a:cubicBezTo>
                  <a:pt x="431" y="5754"/>
                  <a:pt x="458" y="5740"/>
                  <a:pt x="471" y="5703"/>
                </a:cubicBezTo>
                <a:cubicBezTo>
                  <a:pt x="506" y="5605"/>
                  <a:pt x="565" y="5688"/>
                  <a:pt x="565" y="5834"/>
                </a:cubicBezTo>
                <a:cubicBezTo>
                  <a:pt x="565" y="5926"/>
                  <a:pt x="590" y="5952"/>
                  <a:pt x="660" y="5939"/>
                </a:cubicBezTo>
                <a:cubicBezTo>
                  <a:pt x="712" y="5929"/>
                  <a:pt x="781" y="5956"/>
                  <a:pt x="815" y="6000"/>
                </a:cubicBezTo>
                <a:cubicBezTo>
                  <a:pt x="867" y="6067"/>
                  <a:pt x="869" y="6104"/>
                  <a:pt x="829" y="6240"/>
                </a:cubicBezTo>
                <a:lnTo>
                  <a:pt x="782" y="6401"/>
                </a:lnTo>
                <a:lnTo>
                  <a:pt x="881" y="6239"/>
                </a:lnTo>
                <a:cubicBezTo>
                  <a:pt x="936" y="6151"/>
                  <a:pt x="981" y="6032"/>
                  <a:pt x="981" y="5974"/>
                </a:cubicBezTo>
                <a:cubicBezTo>
                  <a:pt x="982" y="5916"/>
                  <a:pt x="1030" y="5767"/>
                  <a:pt x="1089" y="5642"/>
                </a:cubicBezTo>
                <a:cubicBezTo>
                  <a:pt x="1170" y="5470"/>
                  <a:pt x="1213" y="5427"/>
                  <a:pt x="1267" y="5464"/>
                </a:cubicBezTo>
                <a:cubicBezTo>
                  <a:pt x="1335" y="5510"/>
                  <a:pt x="1335" y="5517"/>
                  <a:pt x="1273" y="5598"/>
                </a:cubicBezTo>
                <a:cubicBezTo>
                  <a:pt x="1236" y="5645"/>
                  <a:pt x="1207" y="5726"/>
                  <a:pt x="1208" y="5777"/>
                </a:cubicBezTo>
                <a:cubicBezTo>
                  <a:pt x="1209" y="5828"/>
                  <a:pt x="1250" y="5781"/>
                  <a:pt x="1301" y="5670"/>
                </a:cubicBezTo>
                <a:cubicBezTo>
                  <a:pt x="1393" y="5473"/>
                  <a:pt x="1393" y="5473"/>
                  <a:pt x="1504" y="5588"/>
                </a:cubicBezTo>
                <a:cubicBezTo>
                  <a:pt x="1565" y="5652"/>
                  <a:pt x="1689" y="5713"/>
                  <a:pt x="1779" y="5724"/>
                </a:cubicBezTo>
                <a:cubicBezTo>
                  <a:pt x="1891" y="5737"/>
                  <a:pt x="1942" y="5772"/>
                  <a:pt x="1942" y="5839"/>
                </a:cubicBezTo>
                <a:cubicBezTo>
                  <a:pt x="1942" y="5892"/>
                  <a:pt x="1976" y="5939"/>
                  <a:pt x="2019" y="5942"/>
                </a:cubicBezTo>
                <a:cubicBezTo>
                  <a:pt x="2136" y="5953"/>
                  <a:pt x="2262" y="6093"/>
                  <a:pt x="2301" y="6256"/>
                </a:cubicBezTo>
                <a:cubicBezTo>
                  <a:pt x="2320" y="6336"/>
                  <a:pt x="2387" y="6550"/>
                  <a:pt x="2450" y="6733"/>
                </a:cubicBezTo>
                <a:cubicBezTo>
                  <a:pt x="2587" y="7135"/>
                  <a:pt x="2689" y="7503"/>
                  <a:pt x="2693" y="7612"/>
                </a:cubicBezTo>
                <a:cubicBezTo>
                  <a:pt x="2694" y="7656"/>
                  <a:pt x="2729" y="7735"/>
                  <a:pt x="2771" y="7789"/>
                </a:cubicBezTo>
                <a:cubicBezTo>
                  <a:pt x="2837" y="7874"/>
                  <a:pt x="2846" y="7965"/>
                  <a:pt x="2846" y="8550"/>
                </a:cubicBezTo>
                <a:cubicBezTo>
                  <a:pt x="2847" y="9069"/>
                  <a:pt x="2860" y="9241"/>
                  <a:pt x="2908" y="9337"/>
                </a:cubicBezTo>
                <a:cubicBezTo>
                  <a:pt x="2942" y="9405"/>
                  <a:pt x="2981" y="9529"/>
                  <a:pt x="2996" y="9611"/>
                </a:cubicBezTo>
                <a:cubicBezTo>
                  <a:pt x="3010" y="9694"/>
                  <a:pt x="3070" y="9806"/>
                  <a:pt x="3129" y="9860"/>
                </a:cubicBezTo>
                <a:cubicBezTo>
                  <a:pt x="3189" y="9914"/>
                  <a:pt x="3249" y="10021"/>
                  <a:pt x="3263" y="10099"/>
                </a:cubicBezTo>
                <a:cubicBezTo>
                  <a:pt x="3280" y="10197"/>
                  <a:pt x="3300" y="10218"/>
                  <a:pt x="3327" y="10169"/>
                </a:cubicBezTo>
                <a:cubicBezTo>
                  <a:pt x="3378" y="10079"/>
                  <a:pt x="3506" y="10192"/>
                  <a:pt x="3506" y="10327"/>
                </a:cubicBezTo>
                <a:cubicBezTo>
                  <a:pt x="3506" y="10380"/>
                  <a:pt x="3608" y="10621"/>
                  <a:pt x="3732" y="10863"/>
                </a:cubicBezTo>
                <a:cubicBezTo>
                  <a:pt x="3870" y="11131"/>
                  <a:pt x="3959" y="11363"/>
                  <a:pt x="3959" y="11456"/>
                </a:cubicBezTo>
                <a:cubicBezTo>
                  <a:pt x="3959" y="11607"/>
                  <a:pt x="4016" y="11676"/>
                  <a:pt x="4344" y="11919"/>
                </a:cubicBezTo>
                <a:cubicBezTo>
                  <a:pt x="4465" y="12009"/>
                  <a:pt x="4562" y="11992"/>
                  <a:pt x="4562" y="11882"/>
                </a:cubicBezTo>
                <a:cubicBezTo>
                  <a:pt x="4562" y="11849"/>
                  <a:pt x="4547" y="11822"/>
                  <a:pt x="4528" y="11822"/>
                </a:cubicBezTo>
                <a:cubicBezTo>
                  <a:pt x="4509" y="11822"/>
                  <a:pt x="4457" y="11720"/>
                  <a:pt x="4414" y="11596"/>
                </a:cubicBezTo>
                <a:cubicBezTo>
                  <a:pt x="4347" y="11406"/>
                  <a:pt x="4338" y="11309"/>
                  <a:pt x="4359" y="10995"/>
                </a:cubicBezTo>
                <a:cubicBezTo>
                  <a:pt x="4380" y="10687"/>
                  <a:pt x="4403" y="10597"/>
                  <a:pt x="4490" y="10488"/>
                </a:cubicBezTo>
                <a:cubicBezTo>
                  <a:pt x="4563" y="10397"/>
                  <a:pt x="4626" y="10368"/>
                  <a:pt x="4693" y="10397"/>
                </a:cubicBezTo>
                <a:cubicBezTo>
                  <a:pt x="4749" y="10422"/>
                  <a:pt x="4813" y="10406"/>
                  <a:pt x="4846" y="10357"/>
                </a:cubicBezTo>
                <a:cubicBezTo>
                  <a:pt x="4922" y="10247"/>
                  <a:pt x="5188" y="10314"/>
                  <a:pt x="5285" y="10468"/>
                </a:cubicBezTo>
                <a:cubicBezTo>
                  <a:pt x="5358" y="10585"/>
                  <a:pt x="5359" y="10585"/>
                  <a:pt x="5335" y="10416"/>
                </a:cubicBezTo>
                <a:cubicBezTo>
                  <a:pt x="5315" y="10270"/>
                  <a:pt x="5338" y="10193"/>
                  <a:pt x="5485" y="9938"/>
                </a:cubicBezTo>
                <a:cubicBezTo>
                  <a:pt x="5639" y="9670"/>
                  <a:pt x="5655" y="9617"/>
                  <a:pt x="5618" y="9493"/>
                </a:cubicBezTo>
                <a:cubicBezTo>
                  <a:pt x="5572" y="9343"/>
                  <a:pt x="5631" y="9126"/>
                  <a:pt x="5698" y="9199"/>
                </a:cubicBezTo>
                <a:cubicBezTo>
                  <a:pt x="5716" y="9219"/>
                  <a:pt x="5748" y="9160"/>
                  <a:pt x="5768" y="9066"/>
                </a:cubicBezTo>
                <a:cubicBezTo>
                  <a:pt x="5789" y="8970"/>
                  <a:pt x="5834" y="8896"/>
                  <a:pt x="5873" y="8896"/>
                </a:cubicBezTo>
                <a:cubicBezTo>
                  <a:pt x="5912" y="8896"/>
                  <a:pt x="5957" y="8819"/>
                  <a:pt x="5980" y="8713"/>
                </a:cubicBezTo>
                <a:cubicBezTo>
                  <a:pt x="6005" y="8597"/>
                  <a:pt x="6077" y="8481"/>
                  <a:pt x="6178" y="8397"/>
                </a:cubicBezTo>
                <a:cubicBezTo>
                  <a:pt x="6306" y="8290"/>
                  <a:pt x="6332" y="8238"/>
                  <a:pt x="6314" y="8130"/>
                </a:cubicBezTo>
                <a:cubicBezTo>
                  <a:pt x="6301" y="8057"/>
                  <a:pt x="6289" y="7962"/>
                  <a:pt x="6287" y="7918"/>
                </a:cubicBezTo>
                <a:cubicBezTo>
                  <a:pt x="6285" y="7860"/>
                  <a:pt x="6264" y="7857"/>
                  <a:pt x="6211" y="7908"/>
                </a:cubicBezTo>
                <a:cubicBezTo>
                  <a:pt x="6073" y="8037"/>
                  <a:pt x="6058" y="7862"/>
                  <a:pt x="6189" y="7667"/>
                </a:cubicBezTo>
                <a:cubicBezTo>
                  <a:pt x="6294" y="7511"/>
                  <a:pt x="6335" y="7490"/>
                  <a:pt x="6470" y="7522"/>
                </a:cubicBezTo>
                <a:cubicBezTo>
                  <a:pt x="6584" y="7550"/>
                  <a:pt x="6642" y="7534"/>
                  <a:pt x="6675" y="7463"/>
                </a:cubicBezTo>
                <a:cubicBezTo>
                  <a:pt x="6700" y="7410"/>
                  <a:pt x="6745" y="7365"/>
                  <a:pt x="6774" y="7365"/>
                </a:cubicBezTo>
                <a:cubicBezTo>
                  <a:pt x="6803" y="7365"/>
                  <a:pt x="6838" y="7315"/>
                  <a:pt x="6851" y="7254"/>
                </a:cubicBezTo>
                <a:cubicBezTo>
                  <a:pt x="6868" y="7175"/>
                  <a:pt x="6824" y="7065"/>
                  <a:pt x="6698" y="6872"/>
                </a:cubicBezTo>
                <a:cubicBezTo>
                  <a:pt x="6601" y="6723"/>
                  <a:pt x="6514" y="6526"/>
                  <a:pt x="6504" y="6435"/>
                </a:cubicBezTo>
                <a:cubicBezTo>
                  <a:pt x="6495" y="6343"/>
                  <a:pt x="6467" y="6203"/>
                  <a:pt x="6443" y="6123"/>
                </a:cubicBezTo>
                <a:lnTo>
                  <a:pt x="6400" y="5978"/>
                </a:lnTo>
                <a:lnTo>
                  <a:pt x="6292" y="6118"/>
                </a:lnTo>
                <a:cubicBezTo>
                  <a:pt x="6188" y="6254"/>
                  <a:pt x="6183" y="6255"/>
                  <a:pt x="6109" y="6137"/>
                </a:cubicBezTo>
                <a:cubicBezTo>
                  <a:pt x="6067" y="6070"/>
                  <a:pt x="6033" y="5946"/>
                  <a:pt x="6033" y="5862"/>
                </a:cubicBezTo>
                <a:cubicBezTo>
                  <a:pt x="6033" y="5654"/>
                  <a:pt x="5853" y="5352"/>
                  <a:pt x="5719" y="5333"/>
                </a:cubicBezTo>
                <a:cubicBezTo>
                  <a:pt x="5612" y="5319"/>
                  <a:pt x="5610" y="5323"/>
                  <a:pt x="5633" y="5579"/>
                </a:cubicBezTo>
                <a:cubicBezTo>
                  <a:pt x="5646" y="5723"/>
                  <a:pt x="5640" y="5896"/>
                  <a:pt x="5620" y="5964"/>
                </a:cubicBezTo>
                <a:cubicBezTo>
                  <a:pt x="5592" y="6055"/>
                  <a:pt x="5596" y="6109"/>
                  <a:pt x="5637" y="6169"/>
                </a:cubicBezTo>
                <a:cubicBezTo>
                  <a:pt x="5716" y="6285"/>
                  <a:pt x="5707" y="6592"/>
                  <a:pt x="5620" y="6731"/>
                </a:cubicBezTo>
                <a:cubicBezTo>
                  <a:pt x="5559" y="6828"/>
                  <a:pt x="5549" y="6904"/>
                  <a:pt x="5568" y="7140"/>
                </a:cubicBezTo>
                <a:cubicBezTo>
                  <a:pt x="5586" y="7379"/>
                  <a:pt x="5579" y="7437"/>
                  <a:pt x="5523" y="7475"/>
                </a:cubicBezTo>
                <a:cubicBezTo>
                  <a:pt x="5436" y="7533"/>
                  <a:pt x="5279" y="7225"/>
                  <a:pt x="5279" y="6996"/>
                </a:cubicBezTo>
                <a:cubicBezTo>
                  <a:pt x="5279" y="6892"/>
                  <a:pt x="5257" y="6833"/>
                  <a:pt x="5219" y="6833"/>
                </a:cubicBezTo>
                <a:cubicBezTo>
                  <a:pt x="5186" y="6833"/>
                  <a:pt x="5086" y="6741"/>
                  <a:pt x="4998" y="6629"/>
                </a:cubicBezTo>
                <a:cubicBezTo>
                  <a:pt x="4909" y="6516"/>
                  <a:pt x="4810" y="6434"/>
                  <a:pt x="4778" y="6446"/>
                </a:cubicBezTo>
                <a:cubicBezTo>
                  <a:pt x="4710" y="6471"/>
                  <a:pt x="4524" y="6025"/>
                  <a:pt x="4524" y="5836"/>
                </a:cubicBezTo>
                <a:cubicBezTo>
                  <a:pt x="4524" y="5766"/>
                  <a:pt x="4545" y="5625"/>
                  <a:pt x="4570" y="5523"/>
                </a:cubicBezTo>
                <a:cubicBezTo>
                  <a:pt x="4633" y="5268"/>
                  <a:pt x="4865" y="4765"/>
                  <a:pt x="4902" y="4805"/>
                </a:cubicBezTo>
                <a:cubicBezTo>
                  <a:pt x="4933" y="4839"/>
                  <a:pt x="5025" y="4483"/>
                  <a:pt x="5032" y="4306"/>
                </a:cubicBezTo>
                <a:cubicBezTo>
                  <a:pt x="5034" y="4249"/>
                  <a:pt x="5067" y="4211"/>
                  <a:pt x="5108" y="4218"/>
                </a:cubicBezTo>
                <a:cubicBezTo>
                  <a:pt x="5251" y="4241"/>
                  <a:pt x="5307" y="4128"/>
                  <a:pt x="5302" y="3826"/>
                </a:cubicBezTo>
                <a:cubicBezTo>
                  <a:pt x="5299" y="3669"/>
                  <a:pt x="5283" y="3503"/>
                  <a:pt x="5267" y="3458"/>
                </a:cubicBezTo>
                <a:cubicBezTo>
                  <a:pt x="5223" y="3338"/>
                  <a:pt x="5153" y="3355"/>
                  <a:pt x="5180" y="3478"/>
                </a:cubicBezTo>
                <a:cubicBezTo>
                  <a:pt x="5205" y="3594"/>
                  <a:pt x="5071" y="4107"/>
                  <a:pt x="5015" y="4107"/>
                </a:cubicBezTo>
                <a:cubicBezTo>
                  <a:pt x="4957" y="4107"/>
                  <a:pt x="4904" y="3873"/>
                  <a:pt x="4924" y="3701"/>
                </a:cubicBezTo>
                <a:cubicBezTo>
                  <a:pt x="4941" y="3542"/>
                  <a:pt x="4941" y="3542"/>
                  <a:pt x="4904" y="3691"/>
                </a:cubicBezTo>
                <a:cubicBezTo>
                  <a:pt x="4883" y="3773"/>
                  <a:pt x="4859" y="3840"/>
                  <a:pt x="4850" y="3840"/>
                </a:cubicBezTo>
                <a:cubicBezTo>
                  <a:pt x="4819" y="3840"/>
                  <a:pt x="4682" y="3278"/>
                  <a:pt x="4656" y="3042"/>
                </a:cubicBezTo>
                <a:cubicBezTo>
                  <a:pt x="4629" y="2812"/>
                  <a:pt x="4610" y="2721"/>
                  <a:pt x="4585" y="2736"/>
                </a:cubicBezTo>
                <a:close/>
                <a:moveTo>
                  <a:pt x="7024" y="3266"/>
                </a:moveTo>
                <a:cubicBezTo>
                  <a:pt x="7017" y="3272"/>
                  <a:pt x="7013" y="3285"/>
                  <a:pt x="7013" y="3304"/>
                </a:cubicBezTo>
                <a:cubicBezTo>
                  <a:pt x="7013" y="3343"/>
                  <a:pt x="7030" y="3375"/>
                  <a:pt x="7051" y="3375"/>
                </a:cubicBezTo>
                <a:cubicBezTo>
                  <a:pt x="7071" y="3375"/>
                  <a:pt x="7088" y="3361"/>
                  <a:pt x="7088" y="3345"/>
                </a:cubicBezTo>
                <a:cubicBezTo>
                  <a:pt x="7088" y="3329"/>
                  <a:pt x="7071" y="3297"/>
                  <a:pt x="7051" y="3275"/>
                </a:cubicBezTo>
                <a:cubicBezTo>
                  <a:pt x="7040" y="3264"/>
                  <a:pt x="7031" y="3261"/>
                  <a:pt x="7024" y="3266"/>
                </a:cubicBezTo>
                <a:close/>
                <a:moveTo>
                  <a:pt x="4414" y="3439"/>
                </a:moveTo>
                <a:cubicBezTo>
                  <a:pt x="4406" y="3438"/>
                  <a:pt x="4397" y="3444"/>
                  <a:pt x="4389" y="3459"/>
                </a:cubicBezTo>
                <a:cubicBezTo>
                  <a:pt x="4377" y="3480"/>
                  <a:pt x="4379" y="3537"/>
                  <a:pt x="4395" y="3583"/>
                </a:cubicBezTo>
                <a:cubicBezTo>
                  <a:pt x="4419" y="3651"/>
                  <a:pt x="4429" y="3651"/>
                  <a:pt x="4441" y="3583"/>
                </a:cubicBezTo>
                <a:cubicBezTo>
                  <a:pt x="4455" y="3511"/>
                  <a:pt x="4438" y="3444"/>
                  <a:pt x="4414" y="3439"/>
                </a:cubicBezTo>
                <a:close/>
                <a:moveTo>
                  <a:pt x="9276" y="4427"/>
                </a:moveTo>
                <a:cubicBezTo>
                  <a:pt x="9199" y="4415"/>
                  <a:pt x="9097" y="4465"/>
                  <a:pt x="9040" y="4555"/>
                </a:cubicBezTo>
                <a:cubicBezTo>
                  <a:pt x="8958" y="4683"/>
                  <a:pt x="8957" y="4733"/>
                  <a:pt x="9033" y="4866"/>
                </a:cubicBezTo>
                <a:cubicBezTo>
                  <a:pt x="9106" y="4996"/>
                  <a:pt x="9094" y="4998"/>
                  <a:pt x="9254" y="4831"/>
                </a:cubicBezTo>
                <a:cubicBezTo>
                  <a:pt x="9392" y="4687"/>
                  <a:pt x="9424" y="4553"/>
                  <a:pt x="9341" y="4462"/>
                </a:cubicBezTo>
                <a:cubicBezTo>
                  <a:pt x="9324" y="4443"/>
                  <a:pt x="9301" y="4431"/>
                  <a:pt x="9276" y="4427"/>
                </a:cubicBezTo>
                <a:close/>
                <a:moveTo>
                  <a:pt x="5154" y="4595"/>
                </a:moveTo>
                <a:cubicBezTo>
                  <a:pt x="5142" y="4599"/>
                  <a:pt x="5136" y="4638"/>
                  <a:pt x="5125" y="4715"/>
                </a:cubicBezTo>
                <a:cubicBezTo>
                  <a:pt x="5112" y="4801"/>
                  <a:pt x="5109" y="4895"/>
                  <a:pt x="5118" y="4925"/>
                </a:cubicBezTo>
                <a:cubicBezTo>
                  <a:pt x="5128" y="4955"/>
                  <a:pt x="5164" y="4933"/>
                  <a:pt x="5200" y="4876"/>
                </a:cubicBezTo>
                <a:cubicBezTo>
                  <a:pt x="5236" y="4818"/>
                  <a:pt x="5273" y="4779"/>
                  <a:pt x="5283" y="4788"/>
                </a:cubicBezTo>
                <a:cubicBezTo>
                  <a:pt x="5292" y="4797"/>
                  <a:pt x="5266" y="4749"/>
                  <a:pt x="5224" y="4681"/>
                </a:cubicBezTo>
                <a:cubicBezTo>
                  <a:pt x="5187" y="4621"/>
                  <a:pt x="5167" y="4591"/>
                  <a:pt x="5154" y="4595"/>
                </a:cubicBezTo>
                <a:close/>
                <a:moveTo>
                  <a:pt x="5658" y="4639"/>
                </a:moveTo>
                <a:cubicBezTo>
                  <a:pt x="5636" y="4639"/>
                  <a:pt x="5618" y="4669"/>
                  <a:pt x="5618" y="4705"/>
                </a:cubicBezTo>
                <a:cubicBezTo>
                  <a:pt x="5618" y="4742"/>
                  <a:pt x="5625" y="4771"/>
                  <a:pt x="5635" y="4771"/>
                </a:cubicBezTo>
                <a:cubicBezTo>
                  <a:pt x="5644" y="4771"/>
                  <a:pt x="5662" y="4742"/>
                  <a:pt x="5675" y="4705"/>
                </a:cubicBezTo>
                <a:cubicBezTo>
                  <a:pt x="5687" y="4669"/>
                  <a:pt x="5680" y="4639"/>
                  <a:pt x="5658" y="4639"/>
                </a:cubicBezTo>
                <a:close/>
                <a:moveTo>
                  <a:pt x="9970" y="6278"/>
                </a:moveTo>
                <a:cubicBezTo>
                  <a:pt x="9933" y="6289"/>
                  <a:pt x="9958" y="6442"/>
                  <a:pt x="10044" y="6712"/>
                </a:cubicBezTo>
                <a:cubicBezTo>
                  <a:pt x="10126" y="6971"/>
                  <a:pt x="10129" y="7008"/>
                  <a:pt x="10077" y="7147"/>
                </a:cubicBezTo>
                <a:cubicBezTo>
                  <a:pt x="10034" y="7264"/>
                  <a:pt x="10031" y="7321"/>
                  <a:pt x="10064" y="7392"/>
                </a:cubicBezTo>
                <a:cubicBezTo>
                  <a:pt x="10112" y="7495"/>
                  <a:pt x="10231" y="7464"/>
                  <a:pt x="10293" y="7333"/>
                </a:cubicBezTo>
                <a:cubicBezTo>
                  <a:pt x="10322" y="7271"/>
                  <a:pt x="10317" y="7238"/>
                  <a:pt x="10276" y="7209"/>
                </a:cubicBezTo>
                <a:cubicBezTo>
                  <a:pt x="10244" y="7188"/>
                  <a:pt x="10218" y="7120"/>
                  <a:pt x="10218" y="7058"/>
                </a:cubicBezTo>
                <a:cubicBezTo>
                  <a:pt x="10218" y="6996"/>
                  <a:pt x="10176" y="6850"/>
                  <a:pt x="10126" y="6732"/>
                </a:cubicBezTo>
                <a:cubicBezTo>
                  <a:pt x="10070" y="6603"/>
                  <a:pt x="10047" y="6495"/>
                  <a:pt x="10068" y="6458"/>
                </a:cubicBezTo>
                <a:cubicBezTo>
                  <a:pt x="10089" y="6421"/>
                  <a:pt x="10074" y="6365"/>
                  <a:pt x="10028" y="6316"/>
                </a:cubicBezTo>
                <a:cubicBezTo>
                  <a:pt x="10002" y="6287"/>
                  <a:pt x="9983" y="6275"/>
                  <a:pt x="9970" y="6278"/>
                </a:cubicBezTo>
                <a:close/>
                <a:moveTo>
                  <a:pt x="10848" y="6458"/>
                </a:moveTo>
                <a:cubicBezTo>
                  <a:pt x="10841" y="6454"/>
                  <a:pt x="10831" y="6457"/>
                  <a:pt x="10821" y="6468"/>
                </a:cubicBezTo>
                <a:cubicBezTo>
                  <a:pt x="10800" y="6490"/>
                  <a:pt x="10783" y="6539"/>
                  <a:pt x="10783" y="6575"/>
                </a:cubicBezTo>
                <a:cubicBezTo>
                  <a:pt x="10783" y="6612"/>
                  <a:pt x="10800" y="6624"/>
                  <a:pt x="10821" y="6601"/>
                </a:cubicBezTo>
                <a:cubicBezTo>
                  <a:pt x="10842" y="6578"/>
                  <a:pt x="10859" y="6529"/>
                  <a:pt x="10859" y="6493"/>
                </a:cubicBezTo>
                <a:cubicBezTo>
                  <a:pt x="10859" y="6474"/>
                  <a:pt x="10855" y="6463"/>
                  <a:pt x="10848" y="6458"/>
                </a:cubicBezTo>
                <a:close/>
                <a:moveTo>
                  <a:pt x="9833" y="6888"/>
                </a:moveTo>
                <a:cubicBezTo>
                  <a:pt x="9825" y="6893"/>
                  <a:pt x="9815" y="6903"/>
                  <a:pt x="9801" y="6918"/>
                </a:cubicBezTo>
                <a:cubicBezTo>
                  <a:pt x="9766" y="6956"/>
                  <a:pt x="9737" y="7055"/>
                  <a:pt x="9737" y="7138"/>
                </a:cubicBezTo>
                <a:cubicBezTo>
                  <a:pt x="9737" y="7352"/>
                  <a:pt x="9830" y="7268"/>
                  <a:pt x="9849" y="7036"/>
                </a:cubicBezTo>
                <a:cubicBezTo>
                  <a:pt x="9859" y="6914"/>
                  <a:pt x="9858" y="6875"/>
                  <a:pt x="9833" y="6888"/>
                </a:cubicBezTo>
                <a:close/>
                <a:moveTo>
                  <a:pt x="6843" y="7751"/>
                </a:moveTo>
                <a:cubicBezTo>
                  <a:pt x="6826" y="7758"/>
                  <a:pt x="6812" y="7785"/>
                  <a:pt x="6794" y="7835"/>
                </a:cubicBezTo>
                <a:cubicBezTo>
                  <a:pt x="6755" y="7946"/>
                  <a:pt x="6762" y="7957"/>
                  <a:pt x="6863" y="7945"/>
                </a:cubicBezTo>
                <a:cubicBezTo>
                  <a:pt x="6993" y="7929"/>
                  <a:pt x="7003" y="7894"/>
                  <a:pt x="6907" y="7788"/>
                </a:cubicBezTo>
                <a:cubicBezTo>
                  <a:pt x="6879" y="7757"/>
                  <a:pt x="6860" y="7744"/>
                  <a:pt x="6843" y="7751"/>
                </a:cubicBezTo>
                <a:close/>
                <a:moveTo>
                  <a:pt x="18842" y="8518"/>
                </a:moveTo>
                <a:cubicBezTo>
                  <a:pt x="18833" y="8519"/>
                  <a:pt x="18824" y="8536"/>
                  <a:pt x="18812" y="8569"/>
                </a:cubicBezTo>
                <a:cubicBezTo>
                  <a:pt x="18796" y="8617"/>
                  <a:pt x="18791" y="8682"/>
                  <a:pt x="18802" y="8715"/>
                </a:cubicBezTo>
                <a:cubicBezTo>
                  <a:pt x="18814" y="8748"/>
                  <a:pt x="18839" y="8744"/>
                  <a:pt x="18860" y="8707"/>
                </a:cubicBezTo>
                <a:cubicBezTo>
                  <a:pt x="18881" y="8671"/>
                  <a:pt x="18886" y="8605"/>
                  <a:pt x="18871" y="8562"/>
                </a:cubicBezTo>
                <a:cubicBezTo>
                  <a:pt x="18860" y="8531"/>
                  <a:pt x="18851" y="8517"/>
                  <a:pt x="18842" y="8518"/>
                </a:cubicBezTo>
                <a:close/>
                <a:moveTo>
                  <a:pt x="18712" y="9120"/>
                </a:moveTo>
                <a:cubicBezTo>
                  <a:pt x="18708" y="9127"/>
                  <a:pt x="18705" y="9151"/>
                  <a:pt x="18705" y="9190"/>
                </a:cubicBezTo>
                <a:cubicBezTo>
                  <a:pt x="18703" y="9260"/>
                  <a:pt x="18711" y="9298"/>
                  <a:pt x="18724" y="9276"/>
                </a:cubicBezTo>
                <a:cubicBezTo>
                  <a:pt x="18736" y="9254"/>
                  <a:pt x="18738" y="9197"/>
                  <a:pt x="18727" y="9149"/>
                </a:cubicBezTo>
                <a:cubicBezTo>
                  <a:pt x="18721" y="9122"/>
                  <a:pt x="18716" y="9113"/>
                  <a:pt x="18712" y="9120"/>
                </a:cubicBezTo>
                <a:close/>
                <a:moveTo>
                  <a:pt x="18692" y="9418"/>
                </a:moveTo>
                <a:cubicBezTo>
                  <a:pt x="18653" y="9404"/>
                  <a:pt x="18491" y="9619"/>
                  <a:pt x="18461" y="9741"/>
                </a:cubicBezTo>
                <a:cubicBezTo>
                  <a:pt x="18446" y="9801"/>
                  <a:pt x="18466" y="9804"/>
                  <a:pt x="18542" y="9753"/>
                </a:cubicBezTo>
                <a:cubicBezTo>
                  <a:pt x="18650" y="9681"/>
                  <a:pt x="18700" y="9582"/>
                  <a:pt x="18701" y="9439"/>
                </a:cubicBezTo>
                <a:cubicBezTo>
                  <a:pt x="18701" y="9427"/>
                  <a:pt x="18698" y="9420"/>
                  <a:pt x="18692" y="9418"/>
                </a:cubicBezTo>
                <a:close/>
                <a:moveTo>
                  <a:pt x="10841" y="9584"/>
                </a:moveTo>
                <a:cubicBezTo>
                  <a:pt x="10836" y="9581"/>
                  <a:pt x="10830" y="9584"/>
                  <a:pt x="10823" y="9591"/>
                </a:cubicBezTo>
                <a:cubicBezTo>
                  <a:pt x="10800" y="9617"/>
                  <a:pt x="10682" y="9644"/>
                  <a:pt x="10560" y="9653"/>
                </a:cubicBezTo>
                <a:cubicBezTo>
                  <a:pt x="10433" y="9662"/>
                  <a:pt x="10299" y="9716"/>
                  <a:pt x="10245" y="9778"/>
                </a:cubicBezTo>
                <a:cubicBezTo>
                  <a:pt x="10180" y="9853"/>
                  <a:pt x="10119" y="9871"/>
                  <a:pt x="10045" y="9836"/>
                </a:cubicBezTo>
                <a:cubicBezTo>
                  <a:pt x="9955" y="9793"/>
                  <a:pt x="9923" y="9817"/>
                  <a:pt x="9833" y="9998"/>
                </a:cubicBezTo>
                <a:cubicBezTo>
                  <a:pt x="9775" y="10114"/>
                  <a:pt x="9727" y="10272"/>
                  <a:pt x="9727" y="10348"/>
                </a:cubicBezTo>
                <a:cubicBezTo>
                  <a:pt x="9727" y="10428"/>
                  <a:pt x="9666" y="10573"/>
                  <a:pt x="9581" y="10693"/>
                </a:cubicBezTo>
                <a:cubicBezTo>
                  <a:pt x="9394" y="10959"/>
                  <a:pt x="9295" y="11334"/>
                  <a:pt x="9329" y="11651"/>
                </a:cubicBezTo>
                <a:cubicBezTo>
                  <a:pt x="9343" y="11789"/>
                  <a:pt x="9336" y="11946"/>
                  <a:pt x="9310" y="12030"/>
                </a:cubicBezTo>
                <a:cubicBezTo>
                  <a:pt x="9277" y="12141"/>
                  <a:pt x="9279" y="12184"/>
                  <a:pt x="9319" y="12228"/>
                </a:cubicBezTo>
                <a:cubicBezTo>
                  <a:pt x="9347" y="12258"/>
                  <a:pt x="9369" y="12311"/>
                  <a:pt x="9369" y="12345"/>
                </a:cubicBezTo>
                <a:cubicBezTo>
                  <a:pt x="9369" y="12444"/>
                  <a:pt x="9613" y="13014"/>
                  <a:pt x="9685" y="13081"/>
                </a:cubicBezTo>
                <a:cubicBezTo>
                  <a:pt x="9760" y="13152"/>
                  <a:pt x="10230" y="13122"/>
                  <a:pt x="10303" y="13042"/>
                </a:cubicBezTo>
                <a:cubicBezTo>
                  <a:pt x="10396" y="12939"/>
                  <a:pt x="10519" y="12951"/>
                  <a:pt x="10587" y="13072"/>
                </a:cubicBezTo>
                <a:cubicBezTo>
                  <a:pt x="10625" y="13139"/>
                  <a:pt x="10676" y="13183"/>
                  <a:pt x="10699" y="13169"/>
                </a:cubicBezTo>
                <a:cubicBezTo>
                  <a:pt x="10722" y="13155"/>
                  <a:pt x="10778" y="13179"/>
                  <a:pt x="10824" y="13222"/>
                </a:cubicBezTo>
                <a:cubicBezTo>
                  <a:pt x="10896" y="13290"/>
                  <a:pt x="10904" y="13338"/>
                  <a:pt x="10885" y="13616"/>
                </a:cubicBezTo>
                <a:cubicBezTo>
                  <a:pt x="10866" y="13904"/>
                  <a:pt x="10873" y="13944"/>
                  <a:pt x="10966" y="14066"/>
                </a:cubicBezTo>
                <a:cubicBezTo>
                  <a:pt x="11022" y="14140"/>
                  <a:pt x="11071" y="14256"/>
                  <a:pt x="11073" y="14325"/>
                </a:cubicBezTo>
                <a:cubicBezTo>
                  <a:pt x="11075" y="14394"/>
                  <a:pt x="11088" y="14578"/>
                  <a:pt x="11103" y="14734"/>
                </a:cubicBezTo>
                <a:cubicBezTo>
                  <a:pt x="11118" y="14897"/>
                  <a:pt x="11114" y="15055"/>
                  <a:pt x="11093" y="15101"/>
                </a:cubicBezTo>
                <a:cubicBezTo>
                  <a:pt x="11010" y="15283"/>
                  <a:pt x="11004" y="15600"/>
                  <a:pt x="11079" y="15861"/>
                </a:cubicBezTo>
                <a:cubicBezTo>
                  <a:pt x="11120" y="16003"/>
                  <a:pt x="11167" y="16237"/>
                  <a:pt x="11182" y="16382"/>
                </a:cubicBezTo>
                <a:cubicBezTo>
                  <a:pt x="11197" y="16526"/>
                  <a:pt x="11258" y="16797"/>
                  <a:pt x="11317" y="16983"/>
                </a:cubicBezTo>
                <a:cubicBezTo>
                  <a:pt x="11376" y="17169"/>
                  <a:pt x="11414" y="17339"/>
                  <a:pt x="11402" y="17361"/>
                </a:cubicBezTo>
                <a:cubicBezTo>
                  <a:pt x="11389" y="17383"/>
                  <a:pt x="11391" y="17435"/>
                  <a:pt x="11405" y="17475"/>
                </a:cubicBezTo>
                <a:cubicBezTo>
                  <a:pt x="11432" y="17551"/>
                  <a:pt x="11703" y="17510"/>
                  <a:pt x="11862" y="17406"/>
                </a:cubicBezTo>
                <a:cubicBezTo>
                  <a:pt x="11966" y="17337"/>
                  <a:pt x="12178" y="16861"/>
                  <a:pt x="12178" y="16696"/>
                </a:cubicBezTo>
                <a:cubicBezTo>
                  <a:pt x="12178" y="16624"/>
                  <a:pt x="12213" y="16510"/>
                  <a:pt x="12256" y="16442"/>
                </a:cubicBezTo>
                <a:cubicBezTo>
                  <a:pt x="12310" y="16356"/>
                  <a:pt x="12331" y="16252"/>
                  <a:pt x="12323" y="16102"/>
                </a:cubicBezTo>
                <a:cubicBezTo>
                  <a:pt x="12312" y="15865"/>
                  <a:pt x="12430" y="15580"/>
                  <a:pt x="12584" y="15476"/>
                </a:cubicBezTo>
                <a:cubicBezTo>
                  <a:pt x="12684" y="15407"/>
                  <a:pt x="12689" y="15290"/>
                  <a:pt x="12612" y="14771"/>
                </a:cubicBezTo>
                <a:cubicBezTo>
                  <a:pt x="12581" y="14561"/>
                  <a:pt x="12555" y="14353"/>
                  <a:pt x="12555" y="14310"/>
                </a:cubicBezTo>
                <a:cubicBezTo>
                  <a:pt x="12555" y="14191"/>
                  <a:pt x="12838" y="13613"/>
                  <a:pt x="12966" y="13470"/>
                </a:cubicBezTo>
                <a:cubicBezTo>
                  <a:pt x="13068" y="13356"/>
                  <a:pt x="13272" y="12828"/>
                  <a:pt x="13272" y="12680"/>
                </a:cubicBezTo>
                <a:cubicBezTo>
                  <a:pt x="13272" y="12648"/>
                  <a:pt x="13169" y="12636"/>
                  <a:pt x="13043" y="12652"/>
                </a:cubicBezTo>
                <a:cubicBezTo>
                  <a:pt x="12819" y="12681"/>
                  <a:pt x="12814" y="12678"/>
                  <a:pt x="12776" y="12490"/>
                </a:cubicBezTo>
                <a:cubicBezTo>
                  <a:pt x="12756" y="12385"/>
                  <a:pt x="12717" y="12284"/>
                  <a:pt x="12690" y="12266"/>
                </a:cubicBezTo>
                <a:cubicBezTo>
                  <a:pt x="12637" y="12230"/>
                  <a:pt x="12443" y="11654"/>
                  <a:pt x="12442" y="11531"/>
                </a:cubicBezTo>
                <a:cubicBezTo>
                  <a:pt x="12442" y="11490"/>
                  <a:pt x="12391" y="11282"/>
                  <a:pt x="12330" y="11068"/>
                </a:cubicBezTo>
                <a:cubicBezTo>
                  <a:pt x="12227" y="10710"/>
                  <a:pt x="12223" y="10669"/>
                  <a:pt x="12275" y="10528"/>
                </a:cubicBezTo>
                <a:cubicBezTo>
                  <a:pt x="12330" y="10381"/>
                  <a:pt x="12328" y="10374"/>
                  <a:pt x="12220" y="10346"/>
                </a:cubicBezTo>
                <a:cubicBezTo>
                  <a:pt x="12158" y="10330"/>
                  <a:pt x="12085" y="10338"/>
                  <a:pt x="12058" y="10363"/>
                </a:cubicBezTo>
                <a:cubicBezTo>
                  <a:pt x="12031" y="10389"/>
                  <a:pt x="11916" y="10354"/>
                  <a:pt x="11802" y="10286"/>
                </a:cubicBezTo>
                <a:cubicBezTo>
                  <a:pt x="11553" y="10139"/>
                  <a:pt x="11500" y="10132"/>
                  <a:pt x="11500" y="10246"/>
                </a:cubicBezTo>
                <a:cubicBezTo>
                  <a:pt x="11500" y="10294"/>
                  <a:pt x="11481" y="10366"/>
                  <a:pt x="11457" y="10407"/>
                </a:cubicBezTo>
                <a:cubicBezTo>
                  <a:pt x="11412" y="10488"/>
                  <a:pt x="11271" y="10412"/>
                  <a:pt x="11158" y="10246"/>
                </a:cubicBezTo>
                <a:cubicBezTo>
                  <a:pt x="11125" y="10198"/>
                  <a:pt x="11063" y="10159"/>
                  <a:pt x="11021" y="10159"/>
                </a:cubicBezTo>
                <a:cubicBezTo>
                  <a:pt x="10912" y="10159"/>
                  <a:pt x="10840" y="9979"/>
                  <a:pt x="10854" y="9745"/>
                </a:cubicBezTo>
                <a:cubicBezTo>
                  <a:pt x="10860" y="9645"/>
                  <a:pt x="10855" y="9591"/>
                  <a:pt x="10841" y="9584"/>
                </a:cubicBezTo>
                <a:close/>
                <a:moveTo>
                  <a:pt x="5364" y="10651"/>
                </a:moveTo>
                <a:cubicBezTo>
                  <a:pt x="5360" y="10658"/>
                  <a:pt x="5358" y="10680"/>
                  <a:pt x="5357" y="10719"/>
                </a:cubicBezTo>
                <a:cubicBezTo>
                  <a:pt x="5355" y="10789"/>
                  <a:pt x="5364" y="10829"/>
                  <a:pt x="5377" y="10807"/>
                </a:cubicBezTo>
                <a:cubicBezTo>
                  <a:pt x="5389" y="10785"/>
                  <a:pt x="5391" y="10727"/>
                  <a:pt x="5380" y="10679"/>
                </a:cubicBezTo>
                <a:cubicBezTo>
                  <a:pt x="5374" y="10653"/>
                  <a:pt x="5368" y="10644"/>
                  <a:pt x="5364" y="10651"/>
                </a:cubicBezTo>
                <a:close/>
                <a:moveTo>
                  <a:pt x="4933" y="11489"/>
                </a:moveTo>
                <a:cubicBezTo>
                  <a:pt x="4905" y="11497"/>
                  <a:pt x="4867" y="11550"/>
                  <a:pt x="4844" y="11639"/>
                </a:cubicBezTo>
                <a:cubicBezTo>
                  <a:pt x="4821" y="11732"/>
                  <a:pt x="4768" y="11797"/>
                  <a:pt x="4704" y="11810"/>
                </a:cubicBezTo>
                <a:cubicBezTo>
                  <a:pt x="4646" y="11821"/>
                  <a:pt x="4600" y="11858"/>
                  <a:pt x="4600" y="11890"/>
                </a:cubicBezTo>
                <a:cubicBezTo>
                  <a:pt x="4600" y="11985"/>
                  <a:pt x="4758" y="12151"/>
                  <a:pt x="4889" y="12194"/>
                </a:cubicBezTo>
                <a:cubicBezTo>
                  <a:pt x="4961" y="12218"/>
                  <a:pt x="5037" y="12305"/>
                  <a:pt x="5074" y="12404"/>
                </a:cubicBezTo>
                <a:cubicBezTo>
                  <a:pt x="5123" y="12536"/>
                  <a:pt x="5143" y="12552"/>
                  <a:pt x="5169" y="12480"/>
                </a:cubicBezTo>
                <a:cubicBezTo>
                  <a:pt x="5246" y="12265"/>
                  <a:pt x="5208" y="12155"/>
                  <a:pt x="5058" y="12155"/>
                </a:cubicBezTo>
                <a:cubicBezTo>
                  <a:pt x="4979" y="12155"/>
                  <a:pt x="4904" y="12137"/>
                  <a:pt x="4892" y="12116"/>
                </a:cubicBezTo>
                <a:cubicBezTo>
                  <a:pt x="4872" y="12080"/>
                  <a:pt x="4900" y="11856"/>
                  <a:pt x="4958" y="11606"/>
                </a:cubicBezTo>
                <a:cubicBezTo>
                  <a:pt x="4979" y="11517"/>
                  <a:pt x="4961" y="11481"/>
                  <a:pt x="4933" y="11489"/>
                </a:cubicBezTo>
                <a:close/>
                <a:moveTo>
                  <a:pt x="17543" y="11848"/>
                </a:moveTo>
                <a:cubicBezTo>
                  <a:pt x="17539" y="11855"/>
                  <a:pt x="17536" y="11878"/>
                  <a:pt x="17536" y="11916"/>
                </a:cubicBezTo>
                <a:cubicBezTo>
                  <a:pt x="17534" y="11986"/>
                  <a:pt x="17543" y="12026"/>
                  <a:pt x="17555" y="12004"/>
                </a:cubicBezTo>
                <a:cubicBezTo>
                  <a:pt x="17568" y="11982"/>
                  <a:pt x="17569" y="11924"/>
                  <a:pt x="17558" y="11876"/>
                </a:cubicBezTo>
                <a:cubicBezTo>
                  <a:pt x="17552" y="11850"/>
                  <a:pt x="17547" y="11841"/>
                  <a:pt x="17543" y="11848"/>
                </a:cubicBezTo>
                <a:close/>
                <a:moveTo>
                  <a:pt x="5842" y="12601"/>
                </a:moveTo>
                <a:lnTo>
                  <a:pt x="5749" y="12756"/>
                </a:lnTo>
                <a:cubicBezTo>
                  <a:pt x="5679" y="12872"/>
                  <a:pt x="5656" y="12978"/>
                  <a:pt x="5656" y="13186"/>
                </a:cubicBezTo>
                <a:cubicBezTo>
                  <a:pt x="5656" y="13396"/>
                  <a:pt x="5633" y="13500"/>
                  <a:pt x="5560" y="13622"/>
                </a:cubicBezTo>
                <a:cubicBezTo>
                  <a:pt x="5489" y="13739"/>
                  <a:pt x="5469" y="13823"/>
                  <a:pt x="5486" y="13939"/>
                </a:cubicBezTo>
                <a:cubicBezTo>
                  <a:pt x="5498" y="14026"/>
                  <a:pt x="5488" y="14139"/>
                  <a:pt x="5464" y="14191"/>
                </a:cubicBezTo>
                <a:cubicBezTo>
                  <a:pt x="5429" y="14265"/>
                  <a:pt x="5432" y="14311"/>
                  <a:pt x="5476" y="14401"/>
                </a:cubicBezTo>
                <a:cubicBezTo>
                  <a:pt x="5507" y="14465"/>
                  <a:pt x="5585" y="14692"/>
                  <a:pt x="5648" y="14907"/>
                </a:cubicBezTo>
                <a:cubicBezTo>
                  <a:pt x="5714" y="15131"/>
                  <a:pt x="5811" y="15348"/>
                  <a:pt x="5877" y="15419"/>
                </a:cubicBezTo>
                <a:cubicBezTo>
                  <a:pt x="6112" y="15671"/>
                  <a:pt x="6122" y="15758"/>
                  <a:pt x="6039" y="16800"/>
                </a:cubicBezTo>
                <a:cubicBezTo>
                  <a:pt x="5998" y="17310"/>
                  <a:pt x="5948" y="17783"/>
                  <a:pt x="5927" y="17851"/>
                </a:cubicBezTo>
                <a:cubicBezTo>
                  <a:pt x="5872" y="18033"/>
                  <a:pt x="5881" y="18457"/>
                  <a:pt x="5943" y="18547"/>
                </a:cubicBezTo>
                <a:cubicBezTo>
                  <a:pt x="5975" y="18595"/>
                  <a:pt x="5983" y="18653"/>
                  <a:pt x="5963" y="18699"/>
                </a:cubicBezTo>
                <a:cubicBezTo>
                  <a:pt x="5921" y="18792"/>
                  <a:pt x="5880" y="19146"/>
                  <a:pt x="5864" y="19539"/>
                </a:cubicBezTo>
                <a:cubicBezTo>
                  <a:pt x="5858" y="19703"/>
                  <a:pt x="5851" y="19860"/>
                  <a:pt x="5848" y="19888"/>
                </a:cubicBezTo>
                <a:cubicBezTo>
                  <a:pt x="5839" y="19991"/>
                  <a:pt x="5853" y="20037"/>
                  <a:pt x="5887" y="20020"/>
                </a:cubicBezTo>
                <a:cubicBezTo>
                  <a:pt x="5906" y="20011"/>
                  <a:pt x="5932" y="20048"/>
                  <a:pt x="5944" y="20103"/>
                </a:cubicBezTo>
                <a:cubicBezTo>
                  <a:pt x="5981" y="20274"/>
                  <a:pt x="6070" y="20218"/>
                  <a:pt x="6070" y="20024"/>
                </a:cubicBezTo>
                <a:cubicBezTo>
                  <a:pt x="6070" y="19920"/>
                  <a:pt x="6113" y="19767"/>
                  <a:pt x="6171" y="19659"/>
                </a:cubicBezTo>
                <a:cubicBezTo>
                  <a:pt x="6267" y="19482"/>
                  <a:pt x="6269" y="19469"/>
                  <a:pt x="6206" y="19345"/>
                </a:cubicBezTo>
                <a:cubicBezTo>
                  <a:pt x="6143" y="19222"/>
                  <a:pt x="6143" y="19210"/>
                  <a:pt x="6224" y="19068"/>
                </a:cubicBezTo>
                <a:cubicBezTo>
                  <a:pt x="6277" y="18974"/>
                  <a:pt x="6309" y="18832"/>
                  <a:pt x="6312" y="18680"/>
                </a:cubicBezTo>
                <a:cubicBezTo>
                  <a:pt x="6315" y="18488"/>
                  <a:pt x="6331" y="18437"/>
                  <a:pt x="6396" y="18420"/>
                </a:cubicBezTo>
                <a:cubicBezTo>
                  <a:pt x="6441" y="18409"/>
                  <a:pt x="6485" y="18346"/>
                  <a:pt x="6495" y="18279"/>
                </a:cubicBezTo>
                <a:cubicBezTo>
                  <a:pt x="6506" y="18205"/>
                  <a:pt x="6563" y="18143"/>
                  <a:pt x="6646" y="18116"/>
                </a:cubicBezTo>
                <a:cubicBezTo>
                  <a:pt x="6803" y="18064"/>
                  <a:pt x="6840" y="17946"/>
                  <a:pt x="6763" y="17750"/>
                </a:cubicBezTo>
                <a:cubicBezTo>
                  <a:pt x="6687" y="17559"/>
                  <a:pt x="6728" y="17462"/>
                  <a:pt x="6845" y="17556"/>
                </a:cubicBezTo>
                <a:cubicBezTo>
                  <a:pt x="6921" y="17617"/>
                  <a:pt x="6951" y="17609"/>
                  <a:pt x="7013" y="17510"/>
                </a:cubicBezTo>
                <a:cubicBezTo>
                  <a:pt x="7054" y="17443"/>
                  <a:pt x="7088" y="17350"/>
                  <a:pt x="7088" y="17302"/>
                </a:cubicBezTo>
                <a:cubicBezTo>
                  <a:pt x="7088" y="17254"/>
                  <a:pt x="7140" y="17122"/>
                  <a:pt x="7203" y="17008"/>
                </a:cubicBezTo>
                <a:cubicBezTo>
                  <a:pt x="7279" y="16872"/>
                  <a:pt x="7310" y="16760"/>
                  <a:pt x="7296" y="16681"/>
                </a:cubicBezTo>
                <a:cubicBezTo>
                  <a:pt x="7269" y="16530"/>
                  <a:pt x="7466" y="16222"/>
                  <a:pt x="7626" y="16166"/>
                </a:cubicBezTo>
                <a:cubicBezTo>
                  <a:pt x="7758" y="16119"/>
                  <a:pt x="7878" y="15729"/>
                  <a:pt x="7879" y="15343"/>
                </a:cubicBezTo>
                <a:cubicBezTo>
                  <a:pt x="7880" y="15170"/>
                  <a:pt x="7909" y="15057"/>
                  <a:pt x="7990" y="14921"/>
                </a:cubicBezTo>
                <a:cubicBezTo>
                  <a:pt x="8104" y="14728"/>
                  <a:pt x="8152" y="14539"/>
                  <a:pt x="8111" y="14440"/>
                </a:cubicBezTo>
                <a:cubicBezTo>
                  <a:pt x="8033" y="14252"/>
                  <a:pt x="7828" y="14076"/>
                  <a:pt x="7707" y="14095"/>
                </a:cubicBezTo>
                <a:cubicBezTo>
                  <a:pt x="7634" y="14106"/>
                  <a:pt x="7562" y="14079"/>
                  <a:pt x="7548" y="14037"/>
                </a:cubicBezTo>
                <a:cubicBezTo>
                  <a:pt x="7499" y="13899"/>
                  <a:pt x="7312" y="13806"/>
                  <a:pt x="7254" y="13890"/>
                </a:cubicBezTo>
                <a:cubicBezTo>
                  <a:pt x="7226" y="13932"/>
                  <a:pt x="7174" y="13947"/>
                  <a:pt x="7140" y="13924"/>
                </a:cubicBezTo>
                <a:cubicBezTo>
                  <a:pt x="7083" y="13885"/>
                  <a:pt x="7083" y="13871"/>
                  <a:pt x="7143" y="13754"/>
                </a:cubicBezTo>
                <a:cubicBezTo>
                  <a:pt x="7205" y="13633"/>
                  <a:pt x="7205" y="13616"/>
                  <a:pt x="7140" y="13423"/>
                </a:cubicBezTo>
                <a:cubicBezTo>
                  <a:pt x="7087" y="13264"/>
                  <a:pt x="7046" y="13219"/>
                  <a:pt x="6954" y="13219"/>
                </a:cubicBezTo>
                <a:cubicBezTo>
                  <a:pt x="6884" y="13219"/>
                  <a:pt x="6809" y="13165"/>
                  <a:pt x="6768" y="13086"/>
                </a:cubicBezTo>
                <a:cubicBezTo>
                  <a:pt x="6730" y="13013"/>
                  <a:pt x="6682" y="12953"/>
                  <a:pt x="6661" y="12953"/>
                </a:cubicBezTo>
                <a:cubicBezTo>
                  <a:pt x="6640" y="12953"/>
                  <a:pt x="6590" y="12901"/>
                  <a:pt x="6550" y="12837"/>
                </a:cubicBezTo>
                <a:cubicBezTo>
                  <a:pt x="6510" y="12773"/>
                  <a:pt x="6432" y="12719"/>
                  <a:pt x="6377" y="12717"/>
                </a:cubicBezTo>
                <a:cubicBezTo>
                  <a:pt x="6323" y="12715"/>
                  <a:pt x="6225" y="12691"/>
                  <a:pt x="6160" y="12663"/>
                </a:cubicBezTo>
                <a:cubicBezTo>
                  <a:pt x="6058" y="12620"/>
                  <a:pt x="6039" y="12634"/>
                  <a:pt x="6018" y="12767"/>
                </a:cubicBezTo>
                <a:lnTo>
                  <a:pt x="5994" y="12919"/>
                </a:lnTo>
                <a:lnTo>
                  <a:pt x="5918" y="12761"/>
                </a:lnTo>
                <a:lnTo>
                  <a:pt x="5842" y="12601"/>
                </a:lnTo>
                <a:close/>
                <a:moveTo>
                  <a:pt x="17310" y="13141"/>
                </a:moveTo>
                <a:cubicBezTo>
                  <a:pt x="17290" y="13143"/>
                  <a:pt x="17254" y="13180"/>
                  <a:pt x="17218" y="13240"/>
                </a:cubicBezTo>
                <a:cubicBezTo>
                  <a:pt x="17084" y="13464"/>
                  <a:pt x="16953" y="13648"/>
                  <a:pt x="16901" y="13686"/>
                </a:cubicBezTo>
                <a:cubicBezTo>
                  <a:pt x="16836" y="13732"/>
                  <a:pt x="16956" y="14039"/>
                  <a:pt x="17021" y="13995"/>
                </a:cubicBezTo>
                <a:cubicBezTo>
                  <a:pt x="17047" y="13978"/>
                  <a:pt x="17090" y="13988"/>
                  <a:pt x="17118" y="14018"/>
                </a:cubicBezTo>
                <a:cubicBezTo>
                  <a:pt x="17188" y="14094"/>
                  <a:pt x="17315" y="13668"/>
                  <a:pt x="17285" y="13458"/>
                </a:cubicBezTo>
                <a:cubicBezTo>
                  <a:pt x="17272" y="13371"/>
                  <a:pt x="17281" y="13280"/>
                  <a:pt x="17304" y="13255"/>
                </a:cubicBezTo>
                <a:cubicBezTo>
                  <a:pt x="17326" y="13231"/>
                  <a:pt x="17336" y="13184"/>
                  <a:pt x="17325" y="13153"/>
                </a:cubicBezTo>
                <a:cubicBezTo>
                  <a:pt x="17322" y="13145"/>
                  <a:pt x="17317" y="13141"/>
                  <a:pt x="17310" y="13141"/>
                </a:cubicBezTo>
                <a:close/>
                <a:moveTo>
                  <a:pt x="16404" y="13217"/>
                </a:moveTo>
                <a:cubicBezTo>
                  <a:pt x="16396" y="13216"/>
                  <a:pt x="16387" y="13222"/>
                  <a:pt x="16379" y="13237"/>
                </a:cubicBezTo>
                <a:cubicBezTo>
                  <a:pt x="16366" y="13259"/>
                  <a:pt x="16369" y="13315"/>
                  <a:pt x="16385" y="13361"/>
                </a:cubicBezTo>
                <a:cubicBezTo>
                  <a:pt x="16409" y="13429"/>
                  <a:pt x="16418" y="13429"/>
                  <a:pt x="16431" y="13361"/>
                </a:cubicBezTo>
                <a:cubicBezTo>
                  <a:pt x="16445" y="13289"/>
                  <a:pt x="16427" y="13221"/>
                  <a:pt x="16404" y="13217"/>
                </a:cubicBezTo>
                <a:close/>
                <a:moveTo>
                  <a:pt x="16091" y="13266"/>
                </a:moveTo>
                <a:lnTo>
                  <a:pt x="16218" y="13570"/>
                </a:lnTo>
                <a:cubicBezTo>
                  <a:pt x="16288" y="13738"/>
                  <a:pt x="16375" y="13952"/>
                  <a:pt x="16412" y="14046"/>
                </a:cubicBezTo>
                <a:cubicBezTo>
                  <a:pt x="16471" y="14194"/>
                  <a:pt x="16590" y="14285"/>
                  <a:pt x="16590" y="14181"/>
                </a:cubicBezTo>
                <a:cubicBezTo>
                  <a:pt x="16590" y="14084"/>
                  <a:pt x="16455" y="13806"/>
                  <a:pt x="16283" y="13550"/>
                </a:cubicBezTo>
                <a:lnTo>
                  <a:pt x="16091" y="13266"/>
                </a:lnTo>
                <a:close/>
                <a:moveTo>
                  <a:pt x="18483" y="14046"/>
                </a:moveTo>
                <a:cubicBezTo>
                  <a:pt x="18436" y="14063"/>
                  <a:pt x="18439" y="14114"/>
                  <a:pt x="18522" y="14191"/>
                </a:cubicBezTo>
                <a:cubicBezTo>
                  <a:pt x="18579" y="14244"/>
                  <a:pt x="18626" y="14314"/>
                  <a:pt x="18626" y="14347"/>
                </a:cubicBezTo>
                <a:cubicBezTo>
                  <a:pt x="18626" y="14380"/>
                  <a:pt x="18653" y="14454"/>
                  <a:pt x="18685" y="14512"/>
                </a:cubicBezTo>
                <a:cubicBezTo>
                  <a:pt x="18757" y="14638"/>
                  <a:pt x="18792" y="14641"/>
                  <a:pt x="18890" y="14534"/>
                </a:cubicBezTo>
                <a:cubicBezTo>
                  <a:pt x="18950" y="14467"/>
                  <a:pt x="18981" y="14468"/>
                  <a:pt x="19045" y="14539"/>
                </a:cubicBezTo>
                <a:lnTo>
                  <a:pt x="19126" y="14628"/>
                </a:lnTo>
                <a:lnTo>
                  <a:pt x="19043" y="14423"/>
                </a:lnTo>
                <a:cubicBezTo>
                  <a:pt x="18984" y="14276"/>
                  <a:pt x="18903" y="14188"/>
                  <a:pt x="18754" y="14112"/>
                </a:cubicBezTo>
                <a:cubicBezTo>
                  <a:pt x="18630" y="14049"/>
                  <a:pt x="18531" y="14030"/>
                  <a:pt x="18483" y="14046"/>
                </a:cubicBezTo>
                <a:close/>
                <a:moveTo>
                  <a:pt x="18269" y="15082"/>
                </a:moveTo>
                <a:cubicBezTo>
                  <a:pt x="18159" y="15082"/>
                  <a:pt x="18127" y="15114"/>
                  <a:pt x="18098" y="15248"/>
                </a:cubicBezTo>
                <a:cubicBezTo>
                  <a:pt x="18060" y="15424"/>
                  <a:pt x="17989" y="15462"/>
                  <a:pt x="17922" y="15343"/>
                </a:cubicBezTo>
                <a:cubicBezTo>
                  <a:pt x="17893" y="15293"/>
                  <a:pt x="17828" y="15369"/>
                  <a:pt x="17697" y="15604"/>
                </a:cubicBezTo>
                <a:cubicBezTo>
                  <a:pt x="17571" y="15832"/>
                  <a:pt x="17464" y="15959"/>
                  <a:pt x="17354" y="16010"/>
                </a:cubicBezTo>
                <a:cubicBezTo>
                  <a:pt x="17266" y="16050"/>
                  <a:pt x="17177" y="16141"/>
                  <a:pt x="17156" y="16210"/>
                </a:cubicBezTo>
                <a:cubicBezTo>
                  <a:pt x="17116" y="16341"/>
                  <a:pt x="17152" y="16813"/>
                  <a:pt x="17229" y="17169"/>
                </a:cubicBezTo>
                <a:cubicBezTo>
                  <a:pt x="17252" y="17274"/>
                  <a:pt x="17260" y="17416"/>
                  <a:pt x="17248" y="17485"/>
                </a:cubicBezTo>
                <a:cubicBezTo>
                  <a:pt x="17231" y="17578"/>
                  <a:pt x="17245" y="17609"/>
                  <a:pt x="17301" y="17609"/>
                </a:cubicBezTo>
                <a:cubicBezTo>
                  <a:pt x="17343" y="17609"/>
                  <a:pt x="17388" y="17579"/>
                  <a:pt x="17401" y="17543"/>
                </a:cubicBezTo>
                <a:cubicBezTo>
                  <a:pt x="17413" y="17506"/>
                  <a:pt x="17481" y="17476"/>
                  <a:pt x="17551" y="17476"/>
                </a:cubicBezTo>
                <a:cubicBezTo>
                  <a:pt x="17621" y="17476"/>
                  <a:pt x="17689" y="17449"/>
                  <a:pt x="17701" y="17414"/>
                </a:cubicBezTo>
                <a:cubicBezTo>
                  <a:pt x="17713" y="17380"/>
                  <a:pt x="17814" y="17305"/>
                  <a:pt x="17926" y="17248"/>
                </a:cubicBezTo>
                <a:cubicBezTo>
                  <a:pt x="18154" y="17131"/>
                  <a:pt x="18289" y="17179"/>
                  <a:pt x="18369" y="17405"/>
                </a:cubicBezTo>
                <a:cubicBezTo>
                  <a:pt x="18411" y="17524"/>
                  <a:pt x="18422" y="17528"/>
                  <a:pt x="18479" y="17437"/>
                </a:cubicBezTo>
                <a:cubicBezTo>
                  <a:pt x="18537" y="17345"/>
                  <a:pt x="18550" y="17365"/>
                  <a:pt x="18628" y="17656"/>
                </a:cubicBezTo>
                <a:cubicBezTo>
                  <a:pt x="18676" y="17832"/>
                  <a:pt x="18733" y="17996"/>
                  <a:pt x="18754" y="18022"/>
                </a:cubicBezTo>
                <a:cubicBezTo>
                  <a:pt x="18787" y="18060"/>
                  <a:pt x="18946" y="18058"/>
                  <a:pt x="19182" y="18017"/>
                </a:cubicBezTo>
                <a:cubicBezTo>
                  <a:pt x="19208" y="18012"/>
                  <a:pt x="19229" y="17968"/>
                  <a:pt x="19229" y="17919"/>
                </a:cubicBezTo>
                <a:cubicBezTo>
                  <a:pt x="19229" y="17869"/>
                  <a:pt x="19270" y="17693"/>
                  <a:pt x="19321" y="17526"/>
                </a:cubicBezTo>
                <a:cubicBezTo>
                  <a:pt x="19410" y="17231"/>
                  <a:pt x="19435" y="17020"/>
                  <a:pt x="19424" y="16678"/>
                </a:cubicBezTo>
                <a:cubicBezTo>
                  <a:pt x="19420" y="16576"/>
                  <a:pt x="19338" y="16365"/>
                  <a:pt x="19214" y="16134"/>
                </a:cubicBezTo>
                <a:cubicBezTo>
                  <a:pt x="19099" y="15923"/>
                  <a:pt x="18999" y="15668"/>
                  <a:pt x="18985" y="15553"/>
                </a:cubicBezTo>
                <a:cubicBezTo>
                  <a:pt x="18970" y="15440"/>
                  <a:pt x="18943" y="15347"/>
                  <a:pt x="18924" y="15347"/>
                </a:cubicBezTo>
                <a:cubicBezTo>
                  <a:pt x="18904" y="15347"/>
                  <a:pt x="18872" y="15280"/>
                  <a:pt x="18853" y="15198"/>
                </a:cubicBezTo>
                <a:cubicBezTo>
                  <a:pt x="18822" y="15059"/>
                  <a:pt x="18819" y="15064"/>
                  <a:pt x="18817" y="15252"/>
                </a:cubicBezTo>
                <a:cubicBezTo>
                  <a:pt x="18813" y="15534"/>
                  <a:pt x="18735" y="15708"/>
                  <a:pt x="18635" y="15653"/>
                </a:cubicBezTo>
                <a:cubicBezTo>
                  <a:pt x="18487" y="15569"/>
                  <a:pt x="18358" y="15343"/>
                  <a:pt x="18382" y="15208"/>
                </a:cubicBezTo>
                <a:cubicBezTo>
                  <a:pt x="18401" y="15100"/>
                  <a:pt x="18385" y="15082"/>
                  <a:pt x="18269" y="15082"/>
                </a:cubicBezTo>
                <a:close/>
                <a:moveTo>
                  <a:pt x="13239" y="15203"/>
                </a:moveTo>
                <a:lnTo>
                  <a:pt x="13104" y="15391"/>
                </a:lnTo>
                <a:cubicBezTo>
                  <a:pt x="13003" y="15533"/>
                  <a:pt x="12970" y="15630"/>
                  <a:pt x="12970" y="15783"/>
                </a:cubicBezTo>
                <a:cubicBezTo>
                  <a:pt x="12970" y="15895"/>
                  <a:pt x="12954" y="16015"/>
                  <a:pt x="12934" y="16051"/>
                </a:cubicBezTo>
                <a:cubicBezTo>
                  <a:pt x="12914" y="16086"/>
                  <a:pt x="12908" y="16183"/>
                  <a:pt x="12920" y="16267"/>
                </a:cubicBezTo>
                <a:cubicBezTo>
                  <a:pt x="12975" y="16637"/>
                  <a:pt x="13134" y="16196"/>
                  <a:pt x="13212" y="15458"/>
                </a:cubicBezTo>
                <a:lnTo>
                  <a:pt x="13239" y="15203"/>
                </a:lnTo>
                <a:close/>
                <a:moveTo>
                  <a:pt x="20838" y="18104"/>
                </a:moveTo>
                <a:cubicBezTo>
                  <a:pt x="20829" y="18109"/>
                  <a:pt x="20819" y="18124"/>
                  <a:pt x="20811" y="18148"/>
                </a:cubicBezTo>
                <a:cubicBezTo>
                  <a:pt x="20794" y="18196"/>
                  <a:pt x="20789" y="18262"/>
                  <a:pt x="20801" y="18295"/>
                </a:cubicBezTo>
                <a:cubicBezTo>
                  <a:pt x="20812" y="18328"/>
                  <a:pt x="20836" y="18316"/>
                  <a:pt x="20853" y="18268"/>
                </a:cubicBezTo>
                <a:cubicBezTo>
                  <a:pt x="20869" y="18220"/>
                  <a:pt x="20873" y="18154"/>
                  <a:pt x="20862" y="18121"/>
                </a:cubicBezTo>
                <a:cubicBezTo>
                  <a:pt x="20856" y="18104"/>
                  <a:pt x="20847" y="18099"/>
                  <a:pt x="20838" y="18104"/>
                </a:cubicBezTo>
                <a:close/>
                <a:moveTo>
                  <a:pt x="20651" y="18557"/>
                </a:moveTo>
                <a:cubicBezTo>
                  <a:pt x="20644" y="18562"/>
                  <a:pt x="20633" y="18589"/>
                  <a:pt x="20617" y="18640"/>
                </a:cubicBezTo>
                <a:cubicBezTo>
                  <a:pt x="20593" y="18713"/>
                  <a:pt x="20513" y="18869"/>
                  <a:pt x="20439" y="18987"/>
                </a:cubicBezTo>
                <a:cubicBezTo>
                  <a:pt x="20317" y="19179"/>
                  <a:pt x="20312" y="19200"/>
                  <a:pt x="20386" y="19203"/>
                </a:cubicBezTo>
                <a:cubicBezTo>
                  <a:pt x="20434" y="19204"/>
                  <a:pt x="20478" y="19155"/>
                  <a:pt x="20491" y="19082"/>
                </a:cubicBezTo>
                <a:cubicBezTo>
                  <a:pt x="20503" y="19013"/>
                  <a:pt x="20546" y="18904"/>
                  <a:pt x="20587" y="18838"/>
                </a:cubicBezTo>
                <a:cubicBezTo>
                  <a:pt x="20628" y="18773"/>
                  <a:pt x="20661" y="18672"/>
                  <a:pt x="20661" y="18614"/>
                </a:cubicBezTo>
                <a:cubicBezTo>
                  <a:pt x="20660" y="18572"/>
                  <a:pt x="20658" y="18553"/>
                  <a:pt x="20651" y="18557"/>
                </a:cubicBezTo>
                <a:close/>
                <a:moveTo>
                  <a:pt x="19039" y="18575"/>
                </a:moveTo>
                <a:cubicBezTo>
                  <a:pt x="19021" y="18573"/>
                  <a:pt x="19017" y="18596"/>
                  <a:pt x="19028" y="18644"/>
                </a:cubicBezTo>
                <a:cubicBezTo>
                  <a:pt x="19051" y="18749"/>
                  <a:pt x="19116" y="18777"/>
                  <a:pt x="19116" y="18681"/>
                </a:cubicBezTo>
                <a:cubicBezTo>
                  <a:pt x="19116" y="18648"/>
                  <a:pt x="19092" y="18604"/>
                  <a:pt x="19062" y="18584"/>
                </a:cubicBezTo>
                <a:cubicBezTo>
                  <a:pt x="19053" y="18578"/>
                  <a:pt x="19045" y="18575"/>
                  <a:pt x="19039" y="18575"/>
                </a:cubicBezTo>
                <a:close/>
                <a:moveTo>
                  <a:pt x="6119" y="20494"/>
                </a:moveTo>
                <a:cubicBezTo>
                  <a:pt x="6112" y="20499"/>
                  <a:pt x="6108" y="20513"/>
                  <a:pt x="6108" y="20532"/>
                </a:cubicBezTo>
                <a:cubicBezTo>
                  <a:pt x="6108" y="20571"/>
                  <a:pt x="6125" y="20603"/>
                  <a:pt x="6146" y="20603"/>
                </a:cubicBezTo>
                <a:cubicBezTo>
                  <a:pt x="6167" y="20603"/>
                  <a:pt x="6183" y="20589"/>
                  <a:pt x="6183" y="20573"/>
                </a:cubicBezTo>
                <a:cubicBezTo>
                  <a:pt x="6183" y="20557"/>
                  <a:pt x="6167" y="20525"/>
                  <a:pt x="6146" y="20503"/>
                </a:cubicBezTo>
                <a:cubicBezTo>
                  <a:pt x="6136" y="20491"/>
                  <a:pt x="6126" y="20489"/>
                  <a:pt x="6119" y="20494"/>
                </a:cubicBezTo>
                <a:close/>
              </a:path>
            </a:pathLst>
          </a:custGeom>
          <a:ln w="12700">
            <a:miter lim="400000"/>
          </a:ln>
        </p:spPr>
      </p:pic>
      <p:grpSp>
        <p:nvGrpSpPr>
          <p:cNvPr id="8" name="Group 413"/>
          <p:cNvGrpSpPr/>
          <p:nvPr/>
        </p:nvGrpSpPr>
        <p:grpSpPr>
          <a:xfrm>
            <a:off x="4997322" y="10745368"/>
            <a:ext cx="15305888" cy="2225676"/>
            <a:chOff x="0" y="0"/>
            <a:chExt cx="15305887" cy="2225675"/>
          </a:xfrm>
        </p:grpSpPr>
        <p:sp>
          <p:nvSpPr>
            <p:cNvPr id="9" name="Shape 412"/>
            <p:cNvSpPr/>
            <p:nvPr/>
          </p:nvSpPr>
          <p:spPr>
            <a:xfrm>
              <a:off x="44450" y="44450"/>
              <a:ext cx="15216988" cy="213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defTabSz="584200">
                <a:defRPr sz="4400"/>
              </a:lvl1pPr>
            </a:lstStyle>
            <a:p>
              <a:r>
                <a:t>Building a multi-national group of FIDC testbeds, seeking new partners, working from a basis of equality to expand opportunities for researchers worldwide.</a:t>
              </a:r>
            </a:p>
          </p:txBody>
        </p:sp>
        <p:pic>
          <p:nvPicPr>
            <p:cNvPr id="10" name="Picture 9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5305888" cy="2225676"/>
            </a:xfrm>
            <a:prstGeom prst="rect">
              <a:avLst/>
            </a:prstGeom>
            <a:effectLst/>
          </p:spPr>
        </p:pic>
      </p:grpSp>
      <p:grpSp>
        <p:nvGrpSpPr>
          <p:cNvPr id="12" name="Group 413"/>
          <p:cNvGrpSpPr/>
          <p:nvPr/>
        </p:nvGrpSpPr>
        <p:grpSpPr>
          <a:xfrm>
            <a:off x="5149722" y="10897768"/>
            <a:ext cx="15305888" cy="2225676"/>
            <a:chOff x="0" y="0"/>
            <a:chExt cx="15305887" cy="2225675"/>
          </a:xfrm>
        </p:grpSpPr>
        <p:sp>
          <p:nvSpPr>
            <p:cNvPr id="13" name="Shape 412"/>
            <p:cNvSpPr/>
            <p:nvPr/>
          </p:nvSpPr>
          <p:spPr>
            <a:xfrm>
              <a:off x="44450" y="44450"/>
              <a:ext cx="15216988" cy="2136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1437" tIns="71437" rIns="71437" bIns="71437" numCol="1" anchor="ctr">
              <a:spAutoFit/>
            </a:bodyPr>
            <a:lstStyle>
              <a:lvl1pPr defTabSz="584200">
                <a:defRPr sz="4400"/>
              </a:lvl1pPr>
            </a:lstStyle>
            <a:p>
              <a:r>
                <a:t>Building a multi-national group of FIDC testbeds, seeking new partners, working from a basis of equality to expand opportunities for researchers worldwide.</a:t>
              </a:r>
            </a:p>
          </p:txBody>
        </p:sp>
        <p:pic>
          <p:nvPicPr>
            <p:cNvPr id="14" name="Picture 13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5305888" cy="2225676"/>
            </a:xfrm>
            <a:prstGeom prst="rect">
              <a:avLst/>
            </a:prstGeom>
            <a:effectLst/>
          </p:spPr>
        </p:pic>
      </p:grpSp>
      <p:sp>
        <p:nvSpPr>
          <p:cNvPr id="15" name="TextBox 14"/>
          <p:cNvSpPr txBox="1"/>
          <p:nvPr/>
        </p:nvSpPr>
        <p:spPr>
          <a:xfrm>
            <a:off x="2895600" y="5583813"/>
            <a:ext cx="500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Working together as </a:t>
            </a:r>
            <a:r>
              <a:rPr lang="en-US" dirty="0"/>
              <a:t>peers and equals to expand opportunities for researchers worldwide</a:t>
            </a:r>
          </a:p>
        </p:txBody>
      </p:sp>
    </p:spTree>
    <p:extLst>
      <p:ext uri="{BB962C8B-B14F-4D97-AF65-F5344CB8AC3E}">
        <p14:creationId xmlns:p14="http://schemas.microsoft.com/office/powerpoint/2010/main" val="1384665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429" y="0"/>
            <a:ext cx="8935569" cy="1143000"/>
          </a:xfrm>
        </p:spPr>
        <p:txBody>
          <a:bodyPr/>
          <a:lstStyle/>
          <a:p>
            <a:r>
              <a:rPr lang="en-US" dirty="0"/>
              <a:t>What’s Next?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6500"/>
            <a:ext cx="8458200" cy="5346700"/>
          </a:xfrm>
        </p:spPr>
        <p:txBody>
          <a:bodyPr/>
          <a:lstStyle/>
          <a:p>
            <a:r>
              <a:rPr lang="en-US" dirty="0"/>
              <a:t>These are </a:t>
            </a:r>
            <a:r>
              <a:rPr lang="en-US" b="1" dirty="0"/>
              <a:t>interesting times!</a:t>
            </a:r>
          </a:p>
          <a:p>
            <a:pPr lvl="1"/>
            <a:r>
              <a:rPr lang="en-US" dirty="0"/>
              <a:t>Major trends are converging in software defined infrastructure</a:t>
            </a:r>
          </a:p>
          <a:p>
            <a:pPr lvl="1"/>
            <a:r>
              <a:rPr lang="en-US" dirty="0">
                <a:ea typeface="ＭＳ Ｐゴシック" charset="-128"/>
                <a:cs typeface="ＭＳ Ｐゴシック" charset="-128"/>
              </a:rPr>
              <a:t>Economics favors pervasive computation and storage, i.e., “cloud-in-the-loop”</a:t>
            </a:r>
            <a:endParaRPr lang="en-US" dirty="0"/>
          </a:p>
          <a:p>
            <a:pPr lvl="1"/>
            <a:r>
              <a:rPr lang="en-US" dirty="0"/>
              <a:t>In 20 years, we expect </a:t>
            </a:r>
            <a:r>
              <a:rPr lang="en-US" dirty="0">
                <a:latin typeface="Arial" charset="0"/>
                <a:cs typeface="Arial" charset="0"/>
              </a:rPr>
              <a:t>m</a:t>
            </a:r>
            <a:r>
              <a:rPr lang="en-US" altLang="x-none" dirty="0">
                <a:latin typeface="Arial" charset="0"/>
                <a:cs typeface="Arial" charset="0"/>
              </a:rPr>
              <a:t>uch fuller spectrum occupancy than today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A </a:t>
            </a:r>
            <a:r>
              <a:rPr lang="en-US" b="1" dirty="0"/>
              <a:t>deep transformation of the Internet </a:t>
            </a:r>
            <a:r>
              <a:rPr lang="en-US" dirty="0"/>
              <a:t>is now underway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201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GENI?</a:t>
            </a:r>
          </a:p>
          <a:p>
            <a:r>
              <a:rPr lang="en-US" dirty="0"/>
              <a:t>How is GENI being used?</a:t>
            </a:r>
          </a:p>
          <a:p>
            <a:r>
              <a:rPr lang="en-US" dirty="0"/>
              <a:t>What’s next?</a:t>
            </a:r>
          </a:p>
          <a:p>
            <a:endParaRPr lang="en-US" dirty="0"/>
          </a:p>
          <a:p>
            <a:r>
              <a:rPr lang="en-US" dirty="0"/>
              <a:t>Two hands-on exercises: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Getting started in </a:t>
            </a:r>
            <a:r>
              <a:rPr lang="en-US" dirty="0" err="1"/>
              <a:t>ExoGENI</a:t>
            </a:r>
            <a:r>
              <a:rPr lang="en-US" dirty="0"/>
              <a:t> with Flukes and in preparation for stitching </a:t>
            </a:r>
            <a:r>
              <a:rPr lang="en-US" dirty="0" err="1"/>
              <a:t>ExoGENI</a:t>
            </a:r>
            <a:r>
              <a:rPr lang="en-US" dirty="0"/>
              <a:t> and Chameleon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 routing exercise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marL="57150" indent="0">
              <a:buNone/>
            </a:pPr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sz="2400" dirty="0">
                <a:solidFill>
                  <a:schemeClr val="tx1"/>
                </a:solidFill>
              </a:rPr>
              <a:t>You need to </a:t>
            </a:r>
            <a:r>
              <a:rPr lang="en-US" sz="2400" dirty="0"/>
              <a:t>have a GENI account and </a:t>
            </a:r>
            <a:r>
              <a:rPr lang="en-US" sz="2400" dirty="0" err="1"/>
              <a:t>ssh</a:t>
            </a:r>
            <a:r>
              <a:rPr lang="en-US" sz="2400" dirty="0"/>
              <a:t> keys </a:t>
            </a:r>
            <a:r>
              <a:rPr lang="en-US" sz="2400" dirty="0" smtClean="0"/>
              <a:t>installed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3096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r>
              <a:rPr lang="en-US" sz="4000" dirty="0"/>
              <a:t>Hands On Exercises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dirty="0"/>
              <a:t>Exercise #1</a:t>
            </a:r>
          </a:p>
          <a:p>
            <a:pPr marL="0" indent="0" algn="ctr">
              <a:buNone/>
            </a:pPr>
            <a:r>
              <a:rPr lang="en-US" sz="3600" b="1" dirty="0"/>
              <a:t>Getting Started in </a:t>
            </a:r>
            <a:r>
              <a:rPr lang="en-US" sz="3600" b="1" dirty="0" err="1"/>
              <a:t>ExoGENI</a:t>
            </a:r>
            <a:endParaRPr lang="en-US" sz="3600" b="1" dirty="0"/>
          </a:p>
          <a:p>
            <a:pPr marL="0" indent="0" algn="ctr">
              <a:buNone/>
            </a:pPr>
            <a:endParaRPr lang="en-US" sz="3200" b="1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Connect to a wireless network: </a:t>
            </a:r>
          </a:p>
          <a:p>
            <a:pPr marL="0" indent="0" algn="ctr">
              <a:buNone/>
            </a:pPr>
            <a:r>
              <a:rPr lang="en-US" dirty="0" err="1"/>
              <a:t>eduroam</a:t>
            </a:r>
            <a:r>
              <a:rPr lang="en-US" dirty="0"/>
              <a:t>   or   </a:t>
            </a:r>
            <a:r>
              <a:rPr lang="en-US" dirty="0" err="1"/>
              <a:t>utguest</a:t>
            </a:r>
            <a:endParaRPr lang="en-US" dirty="0"/>
          </a:p>
          <a:p>
            <a:pPr marL="514350" indent="-514350">
              <a:buFont typeface="+mj-lt"/>
              <a:buAutoNum type="arabicPeriod" startAt="2"/>
            </a:pPr>
            <a:r>
              <a:rPr lang="en-US" dirty="0"/>
              <a:t>Go to the GENI </a:t>
            </a:r>
            <a:r>
              <a:rPr lang="en-US" dirty="0" smtClean="0"/>
              <a:t>Portal and login</a:t>
            </a:r>
            <a:r>
              <a:rPr lang="en-US" smtClean="0"/>
              <a:t>: </a:t>
            </a:r>
          </a:p>
          <a:p>
            <a:pPr marL="514350" indent="-514350">
              <a:buFont typeface="+mj-lt"/>
              <a:buAutoNum type="arabicPeriod" startAt="2"/>
            </a:pPr>
            <a:endParaRPr lang="en-US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Install </a:t>
            </a:r>
            <a:r>
              <a:rPr lang="en-US" dirty="0" err="1" smtClean="0"/>
              <a:t>ssh</a:t>
            </a:r>
            <a:r>
              <a:rPr lang="en-US" dirty="0" smtClean="0"/>
              <a:t> keys (if you don’t already have them).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169EDC2-1B05-7C40-821F-51E9606F3684}"/>
              </a:ext>
            </a:extLst>
          </p:cNvPr>
          <p:cNvSpPr txBox="1"/>
          <p:nvPr/>
        </p:nvSpPr>
        <p:spPr>
          <a:xfrm>
            <a:off x="222571" y="4568850"/>
            <a:ext cx="8894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3600" b="1" dirty="0">
                <a:solidFill>
                  <a:srgbClr val="FF6600"/>
                </a:solidFill>
                <a:hlinkClick r:id="rId3"/>
              </a:rPr>
              <a:t>http://portal.geni.net</a:t>
            </a:r>
            <a:r>
              <a:rPr lang="en-US" sz="3600" dirty="0">
                <a:solidFill>
                  <a:srgbClr val="FF6600"/>
                </a:solidFill>
                <a:hlinkClick r:id="rId3"/>
              </a:rPr>
              <a:t> </a:t>
            </a:r>
            <a:endParaRPr lang="en-US" sz="3600" dirty="0" smtClean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544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Getting Started in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CA" dirty="0"/>
              <a:t>Click your name in the upper right corner and choose “Profile” from the dropdown menu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CA" dirty="0"/>
              <a:t>Click SSL in the grey bar, then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CC4291E-BA4E-664C-A465-ED54E302A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088" y="2528823"/>
            <a:ext cx="6089392" cy="43291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491E47C-F2F3-D249-AAFB-1E3CC261A817}"/>
              </a:ext>
            </a:extLst>
          </p:cNvPr>
          <p:cNvSpPr txBox="1"/>
          <p:nvPr/>
        </p:nvSpPr>
        <p:spPr>
          <a:xfrm>
            <a:off x="6785206" y="4068555"/>
            <a:ext cx="22310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/>
              <a:t>Click “Create an SSL certificate”</a:t>
            </a:r>
            <a:endParaRPr lang="en-US" sz="2400" dirty="0"/>
          </a:p>
          <a:p>
            <a:endParaRPr lang="en-US" dirty="0"/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xmlns="" id="{ABD6CE14-7965-7B49-A8F1-8DF55BFA04F9}"/>
              </a:ext>
            </a:extLst>
          </p:cNvPr>
          <p:cNvSpPr/>
          <p:nvPr/>
        </p:nvSpPr>
        <p:spPr>
          <a:xfrm>
            <a:off x="2251520" y="4625788"/>
            <a:ext cx="4533686" cy="134471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062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Getting Started in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n-CA" dirty="0"/>
              <a:t>Click “Generate Combined Certificate and Key File”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20A394E-3AB7-A04D-8C9F-C912C580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429" y="2043953"/>
            <a:ext cx="6502400" cy="4572000"/>
          </a:xfrm>
          <a:prstGeom prst="rect">
            <a:avLst/>
          </a:prstGeom>
        </p:spPr>
      </p:pic>
      <p:sp>
        <p:nvSpPr>
          <p:cNvPr id="11" name="Left Arrow 10">
            <a:extLst>
              <a:ext uri="{FF2B5EF4-FFF2-40B4-BE49-F238E27FC236}">
                <a16:creationId xmlns:a16="http://schemas.microsoft.com/office/drawing/2014/main" xmlns="" id="{78E4AED7-165F-A04E-A13F-381581A1F5BE}"/>
              </a:ext>
            </a:extLst>
          </p:cNvPr>
          <p:cNvSpPr/>
          <p:nvPr/>
        </p:nvSpPr>
        <p:spPr>
          <a:xfrm>
            <a:off x="2473397" y="4773706"/>
            <a:ext cx="4935932" cy="114301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8F35B88-4383-9B45-A746-2B989DC6AAC0}"/>
              </a:ext>
            </a:extLst>
          </p:cNvPr>
          <p:cNvSpPr txBox="1"/>
          <p:nvPr/>
        </p:nvSpPr>
        <p:spPr>
          <a:xfrm>
            <a:off x="7447452" y="4472508"/>
            <a:ext cx="853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Click</a:t>
            </a:r>
          </a:p>
          <a:p>
            <a:r>
              <a:rPr lang="en-US" sz="2400" dirty="0"/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9943731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Getting Started in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599394" cy="5181600"/>
          </a:xfrm>
        </p:spPr>
        <p:txBody>
          <a:bodyPr/>
          <a:lstStyle/>
          <a:p>
            <a:pPr marL="514350" indent="-514350">
              <a:buFont typeface="+mj-lt"/>
              <a:buAutoNum type="arabicPeriod" startAt="7"/>
            </a:pPr>
            <a:r>
              <a:rPr lang="en-CA" sz="2400" dirty="0"/>
              <a:t>Download your certificate and key; this creates a </a:t>
            </a:r>
            <a:r>
              <a:rPr lang="en-CA" sz="2400" dirty="0" err="1"/>
              <a:t>pem</a:t>
            </a:r>
            <a:r>
              <a:rPr lang="en-CA" sz="2400" dirty="0"/>
              <a:t> file that is named “</a:t>
            </a:r>
            <a:r>
              <a:rPr lang="en-CA" sz="2400" dirty="0" err="1"/>
              <a:t>geni</a:t>
            </a:r>
            <a:r>
              <a:rPr lang="en-CA" sz="2400" dirty="0"/>
              <a:t>-&lt;</a:t>
            </a:r>
            <a:r>
              <a:rPr lang="en-CA" sz="2400" dirty="0" err="1"/>
              <a:t>your_login</a:t>
            </a:r>
            <a:r>
              <a:rPr lang="en-CA" sz="2400" dirty="0"/>
              <a:t>&gt;.</a:t>
            </a:r>
            <a:r>
              <a:rPr lang="en-CA" sz="2400" dirty="0" err="1"/>
              <a:t>pem</a:t>
            </a:r>
            <a:r>
              <a:rPr lang="en-CA" sz="2400" dirty="0"/>
              <a:t>” 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CA" sz="2400" dirty="0"/>
              <a:t>Save it to a known location on your machine (suggestion:  ~/.</a:t>
            </a:r>
            <a:r>
              <a:rPr lang="en-CA" sz="2400" dirty="0" err="1"/>
              <a:t>ssl</a:t>
            </a:r>
            <a:r>
              <a:rPr lang="en-CA" sz="2400" dirty="0"/>
              <a:t>/</a:t>
            </a:r>
            <a:r>
              <a:rPr lang="en-CA" sz="2400" dirty="0" err="1"/>
              <a:t>geni</a:t>
            </a:r>
            <a:r>
              <a:rPr lang="en-CA" sz="2400" dirty="0"/>
              <a:t>-&lt;</a:t>
            </a:r>
            <a:r>
              <a:rPr lang="en-CA" sz="2400" dirty="0" err="1"/>
              <a:t>your_login</a:t>
            </a:r>
            <a:r>
              <a:rPr lang="en-CA" sz="2400" dirty="0"/>
              <a:t>&gt;.</a:t>
            </a:r>
            <a:r>
              <a:rPr lang="en-CA" sz="2400" dirty="0" err="1"/>
              <a:t>pem</a:t>
            </a:r>
            <a:r>
              <a:rPr lang="en-CA" sz="2400" dirty="0"/>
              <a:t>) </a:t>
            </a:r>
            <a:r>
              <a:rPr lang="en-CA" sz="2400" b="1" dirty="0"/>
              <a:t>Ensure that the .</a:t>
            </a:r>
            <a:r>
              <a:rPr lang="en-CA" sz="2400" b="1" dirty="0" err="1"/>
              <a:t>pem</a:t>
            </a:r>
            <a:r>
              <a:rPr lang="en-CA" sz="2400" b="1" dirty="0"/>
              <a:t> file has the appropriate permissions </a:t>
            </a:r>
            <a:r>
              <a:rPr lang="en-CA" sz="2400" dirty="0"/>
              <a:t>(</a:t>
            </a:r>
            <a:r>
              <a:rPr lang="en-CA" sz="2400" dirty="0" err="1"/>
              <a:t>chmod</a:t>
            </a:r>
            <a:r>
              <a:rPr lang="en-CA" sz="2400" dirty="0"/>
              <a:t> 0600 ~/.</a:t>
            </a:r>
            <a:r>
              <a:rPr lang="en-CA" sz="2400" dirty="0" err="1"/>
              <a:t>ssl</a:t>
            </a:r>
            <a:r>
              <a:rPr lang="en-CA" sz="2400" dirty="0"/>
              <a:t>/</a:t>
            </a:r>
            <a:r>
              <a:rPr lang="en-CA" sz="2400" dirty="0" err="1"/>
              <a:t>geni</a:t>
            </a:r>
            <a:r>
              <a:rPr lang="en-CA" sz="2400" dirty="0"/>
              <a:t>-&lt;</a:t>
            </a:r>
            <a:r>
              <a:rPr lang="en-CA" sz="2400" dirty="0" err="1"/>
              <a:t>your_login</a:t>
            </a:r>
            <a:r>
              <a:rPr lang="en-CA" sz="2400" dirty="0"/>
              <a:t>&gt;.</a:t>
            </a:r>
            <a:r>
              <a:rPr lang="en-CA" sz="2400" dirty="0" err="1"/>
              <a:t>pem</a:t>
            </a:r>
            <a:r>
              <a:rPr lang="en-CA" sz="2400" dirty="0"/>
              <a:t>)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F2081490-F836-514E-829E-48B5933EA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564" y="3210781"/>
            <a:ext cx="5091533" cy="3579984"/>
          </a:xfrm>
          <a:prstGeom prst="rect">
            <a:avLst/>
          </a:prstGeom>
        </p:spPr>
      </p:pic>
      <p:sp>
        <p:nvSpPr>
          <p:cNvPr id="11" name="Left Arrow 10">
            <a:extLst>
              <a:ext uri="{FF2B5EF4-FFF2-40B4-BE49-F238E27FC236}">
                <a16:creationId xmlns:a16="http://schemas.microsoft.com/office/drawing/2014/main" xmlns="" id="{78E4AED7-165F-A04E-A13F-381581A1F5BE}"/>
              </a:ext>
            </a:extLst>
          </p:cNvPr>
          <p:cNvSpPr/>
          <p:nvPr/>
        </p:nvSpPr>
        <p:spPr>
          <a:xfrm>
            <a:off x="2634544" y="4653969"/>
            <a:ext cx="3876917" cy="124386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F486E05-A444-2346-A0AD-EE02B2166F13}"/>
              </a:ext>
            </a:extLst>
          </p:cNvPr>
          <p:cNvSpPr txBox="1"/>
          <p:nvPr/>
        </p:nvSpPr>
        <p:spPr>
          <a:xfrm>
            <a:off x="6582335" y="4223736"/>
            <a:ext cx="853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Click</a:t>
            </a:r>
          </a:p>
          <a:p>
            <a:r>
              <a:rPr lang="en-US" sz="2400" dirty="0"/>
              <a:t>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C06EFCE-F206-DA43-854D-27C27C55A276}"/>
              </a:ext>
            </a:extLst>
          </p:cNvPr>
          <p:cNvSpPr txBox="1"/>
          <p:nvPr/>
        </p:nvSpPr>
        <p:spPr>
          <a:xfrm>
            <a:off x="1106378" y="5874438"/>
            <a:ext cx="7301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/>
              <a:t>Now, you can use your </a:t>
            </a:r>
            <a:r>
              <a:rPr lang="en-CA" sz="2400" dirty="0" err="1"/>
              <a:t>pem</a:t>
            </a:r>
            <a:r>
              <a:rPr lang="en-CA" sz="2400" dirty="0"/>
              <a:t> file to access </a:t>
            </a:r>
            <a:r>
              <a:rPr lang="en-CA" sz="2400" dirty="0" err="1"/>
              <a:t>ExoGENI</a:t>
            </a:r>
            <a:r>
              <a:rPr lang="en-CA" sz="2400" dirty="0"/>
              <a:t>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64113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Generate SSH key-pair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99394" cy="5181600"/>
          </a:xfrm>
        </p:spPr>
        <p:txBody>
          <a:bodyPr/>
          <a:lstStyle/>
          <a:p>
            <a:pPr marL="514350" indent="-514350">
              <a:buFont typeface="+mj-lt"/>
              <a:buAutoNum type="arabicPeriod" startAt="9"/>
            </a:pPr>
            <a:r>
              <a:rPr lang="en-US" sz="2400" dirty="0"/>
              <a:t>You can generate SSH keys using “</a:t>
            </a:r>
            <a:r>
              <a:rPr lang="en-US" sz="2400" dirty="0" err="1"/>
              <a:t>ssh</a:t>
            </a:r>
            <a:r>
              <a:rPr lang="en-US" sz="2400" dirty="0"/>
              <a:t>-keygen –t </a:t>
            </a:r>
            <a:r>
              <a:rPr lang="en-US" sz="2400" dirty="0" err="1"/>
              <a:t>rsa</a:t>
            </a:r>
            <a:r>
              <a:rPr lang="en-US" sz="2400" dirty="0"/>
              <a:t>”. Please </a:t>
            </a:r>
            <a:r>
              <a:rPr lang="en-US" sz="2400" b="1" dirty="0"/>
              <a:t>remember the password </a:t>
            </a:r>
            <a:r>
              <a:rPr lang="en-US" sz="2400" dirty="0"/>
              <a:t>you have used, it will be required to login to the nodes you reserve. Also, note the location of the public and private key files (default: ~/.</a:t>
            </a:r>
            <a:r>
              <a:rPr lang="en-US" sz="2400" dirty="0" err="1"/>
              <a:t>ssh</a:t>
            </a:r>
            <a:r>
              <a:rPr lang="en-US" sz="2400" dirty="0"/>
              <a:t>/</a:t>
            </a:r>
            <a:r>
              <a:rPr lang="en-US" sz="2400" dirty="0" err="1"/>
              <a:t>id_rsa</a:t>
            </a:r>
            <a:r>
              <a:rPr lang="en-US" sz="2400" dirty="0"/>
              <a:t>, and ~/.</a:t>
            </a:r>
            <a:r>
              <a:rPr lang="en-US" sz="2400" dirty="0" err="1"/>
              <a:t>ssh</a:t>
            </a:r>
            <a:r>
              <a:rPr lang="en-US" sz="2400" dirty="0"/>
              <a:t>/</a:t>
            </a:r>
            <a:r>
              <a:rPr lang="en-US" sz="2400" dirty="0" err="1"/>
              <a:t>id_rsa.pub</a:t>
            </a:r>
            <a:r>
              <a:rPr lang="en-US" sz="2400" dirty="0"/>
              <a:t>).</a:t>
            </a:r>
          </a:p>
          <a:p>
            <a:pPr marL="514350" indent="-514350">
              <a:buFont typeface="+mj-lt"/>
              <a:buAutoNum type="arabicPeriod" startAt="9"/>
            </a:pPr>
            <a:endParaRPr lang="en-US" sz="2400" dirty="0"/>
          </a:p>
          <a:p>
            <a:pPr marL="400050" lvl="1" indent="0">
              <a:buNone/>
            </a:pPr>
            <a:r>
              <a:rPr lang="en-US" dirty="0"/>
              <a:t>You can also generate SSH keys through the GENI Portal: </a:t>
            </a:r>
            <a:r>
              <a:rPr lang="en-CA" dirty="0"/>
              <a:t>Click “SSH Keys” in the grey bar, and follow the instructions to download your public and private key files.</a:t>
            </a:r>
            <a:endParaRPr lang="en-US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6643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Install/Configure Flukes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99394" cy="5181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CA" dirty="0"/>
              <a:t>Install Java on your system if it is not already there:</a:t>
            </a:r>
          </a:p>
          <a:p>
            <a:pPr marL="914400" lvl="1" indent="-514350"/>
            <a:r>
              <a:rPr lang="en-CA" dirty="0"/>
              <a:t>OpenJDK is not recommended</a:t>
            </a:r>
          </a:p>
          <a:p>
            <a:pPr marL="914400" lvl="1" indent="-514350"/>
            <a:r>
              <a:rPr lang="en-CA" dirty="0"/>
              <a:t>Instead install Oracle JDK 7 or 8 for your platform</a:t>
            </a:r>
          </a:p>
          <a:p>
            <a:pPr marL="400050" lvl="1" indent="0" algn="ctr">
              <a:buNone/>
            </a:pPr>
            <a:r>
              <a:rPr lang="en-CA" dirty="0">
                <a:hlinkClick r:id="rId3"/>
              </a:rPr>
              <a:t>https://</a:t>
            </a:r>
            <a:r>
              <a:rPr lang="en-CA" dirty="0" err="1">
                <a:hlinkClick r:id="rId3"/>
              </a:rPr>
              <a:t>www.java.com</a:t>
            </a:r>
            <a:r>
              <a:rPr lang="en-CA" dirty="0">
                <a:hlinkClick r:id="rId3"/>
              </a:rPr>
              <a:t>/</a:t>
            </a:r>
            <a:r>
              <a:rPr lang="en-CA" dirty="0" err="1">
                <a:hlinkClick r:id="rId3"/>
              </a:rPr>
              <a:t>en</a:t>
            </a:r>
            <a:r>
              <a:rPr lang="en-CA" dirty="0">
                <a:hlinkClick r:id="rId3"/>
              </a:rPr>
              <a:t>/</a:t>
            </a:r>
            <a:endParaRPr lang="en-CA" dirty="0"/>
          </a:p>
          <a:p>
            <a:pPr marL="514350" indent="-514350">
              <a:buFont typeface="+mj-lt"/>
              <a:buAutoNum type="arabicPeriod"/>
            </a:pPr>
            <a:r>
              <a:rPr lang="en-CA" dirty="0"/>
              <a:t>Download the Flukes </a:t>
            </a:r>
            <a:r>
              <a:rPr lang="en-CA" dirty="0" err="1"/>
              <a:t>jnlp</a:t>
            </a:r>
            <a:r>
              <a:rPr lang="en-CA" dirty="0"/>
              <a:t> file:</a:t>
            </a:r>
          </a:p>
          <a:p>
            <a:pPr marL="0" indent="0">
              <a:buNone/>
            </a:pPr>
            <a:endParaRPr lang="d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DDFE52-01C7-A543-94EC-FF03346CA7B9}"/>
              </a:ext>
            </a:extLst>
          </p:cNvPr>
          <p:cNvSpPr txBox="1"/>
          <p:nvPr/>
        </p:nvSpPr>
        <p:spPr>
          <a:xfrm>
            <a:off x="1078646" y="4085979"/>
            <a:ext cx="7356501" cy="46166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da" sz="2400" dirty="0"/>
              <a:t>wget </a:t>
            </a:r>
            <a:r>
              <a:rPr lang="da" sz="2400" dirty="0">
                <a:hlinkClick r:id="rId4"/>
              </a:rPr>
              <a:t>http://geni-images.renci.org/webstart/flukes.jnlp</a:t>
            </a:r>
            <a:endParaRPr lang="da" sz="2400" dirty="0"/>
          </a:p>
        </p:txBody>
      </p:sp>
    </p:spTree>
    <p:extLst>
      <p:ext uri="{BB962C8B-B14F-4D97-AF65-F5344CB8AC3E}">
        <p14:creationId xmlns:p14="http://schemas.microsoft.com/office/powerpoint/2010/main" val="1336211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Install/Configure Flukes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99394" cy="5181600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CA" dirty="0"/>
              <a:t>Edit (create) a ~/.</a:t>
            </a:r>
            <a:r>
              <a:rPr lang="en-CA" dirty="0" err="1"/>
              <a:t>flukes.properties</a:t>
            </a:r>
            <a:r>
              <a:rPr lang="en-CA" dirty="0"/>
              <a:t> file 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CA" dirty="0"/>
              <a:t>Copy/paste the following and edit to point to your GENI </a:t>
            </a:r>
            <a:r>
              <a:rPr lang="en-CA" dirty="0" err="1"/>
              <a:t>pem</a:t>
            </a:r>
            <a:r>
              <a:rPr lang="en-CA" dirty="0"/>
              <a:t> file and your </a:t>
            </a:r>
            <a:r>
              <a:rPr lang="en-CA" dirty="0" err="1"/>
              <a:t>ssh</a:t>
            </a:r>
            <a:r>
              <a:rPr lang="en-CA" dirty="0"/>
              <a:t> keys</a:t>
            </a:r>
            <a:endParaRPr lang="d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DDFE52-01C7-A543-94EC-FF03346CA7B9}"/>
              </a:ext>
            </a:extLst>
          </p:cNvPr>
          <p:cNvSpPr txBox="1"/>
          <p:nvPr/>
        </p:nvSpPr>
        <p:spPr>
          <a:xfrm>
            <a:off x="1118986" y="2691347"/>
            <a:ext cx="6789338" cy="37856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CA" sz="1600" dirty="0" err="1"/>
              <a:t>orca.xmlrpc.url</a:t>
            </a:r>
            <a:r>
              <a:rPr lang="en-CA" sz="1600" dirty="0"/>
              <a:t>=https://geni.renci.org:11443/orca/</a:t>
            </a:r>
            <a:r>
              <a:rPr lang="en-CA" sz="1600" dirty="0" err="1"/>
              <a:t>xmlrpc</a:t>
            </a:r>
            <a:r>
              <a:rPr lang="en-CA" sz="1600" dirty="0"/>
              <a:t> </a:t>
            </a:r>
            <a:r>
              <a:rPr lang="en-CA" sz="1600" dirty="0" err="1"/>
              <a:t>user.certfile</a:t>
            </a:r>
            <a:r>
              <a:rPr lang="en-CA" sz="1600" dirty="0">
                <a:solidFill>
                  <a:srgbClr val="FF0000"/>
                </a:solidFill>
              </a:rPr>
              <a:t>=/Users/&lt;</a:t>
            </a:r>
            <a:r>
              <a:rPr lang="en-CA" sz="1600" dirty="0" err="1">
                <a:solidFill>
                  <a:srgbClr val="FF0000"/>
                </a:solidFill>
              </a:rPr>
              <a:t>your_login</a:t>
            </a:r>
            <a:r>
              <a:rPr lang="en-CA" sz="1600" dirty="0">
                <a:solidFill>
                  <a:srgbClr val="FF0000"/>
                </a:solidFill>
              </a:rPr>
              <a:t>&gt;/.</a:t>
            </a:r>
            <a:r>
              <a:rPr lang="en-CA" sz="1600" dirty="0" err="1">
                <a:solidFill>
                  <a:srgbClr val="FF0000"/>
                </a:solidFill>
              </a:rPr>
              <a:t>ssl</a:t>
            </a:r>
            <a:r>
              <a:rPr lang="en-CA" sz="1600" dirty="0">
                <a:solidFill>
                  <a:srgbClr val="FF0000"/>
                </a:solidFill>
              </a:rPr>
              <a:t>/</a:t>
            </a:r>
            <a:r>
              <a:rPr lang="en-CA" sz="1600" dirty="0" err="1">
                <a:solidFill>
                  <a:srgbClr val="FF0000"/>
                </a:solidFill>
              </a:rPr>
              <a:t>geni</a:t>
            </a:r>
            <a:r>
              <a:rPr lang="en-CA" sz="1600" dirty="0">
                <a:solidFill>
                  <a:srgbClr val="FF0000"/>
                </a:solidFill>
              </a:rPr>
              <a:t>-&lt;</a:t>
            </a:r>
            <a:r>
              <a:rPr lang="en-CA" sz="1600" dirty="0" err="1">
                <a:solidFill>
                  <a:srgbClr val="FF0000"/>
                </a:solidFill>
              </a:rPr>
              <a:t>your_login</a:t>
            </a:r>
            <a:r>
              <a:rPr lang="en-CA" sz="1600" dirty="0">
                <a:solidFill>
                  <a:srgbClr val="FF0000"/>
                </a:solidFill>
              </a:rPr>
              <a:t>&gt;.</a:t>
            </a:r>
            <a:r>
              <a:rPr lang="en-CA" sz="1600" dirty="0" err="1">
                <a:solidFill>
                  <a:srgbClr val="FF0000"/>
                </a:solidFill>
              </a:rPr>
              <a:t>pem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CA" sz="1600" dirty="0" err="1"/>
              <a:t>user.certkeyfile</a:t>
            </a:r>
            <a:r>
              <a:rPr lang="en-CA" sz="1600" dirty="0">
                <a:solidFill>
                  <a:srgbClr val="FF0000"/>
                </a:solidFill>
              </a:rPr>
              <a:t>=/Users/&lt;</a:t>
            </a:r>
            <a:r>
              <a:rPr lang="en-CA" sz="1600" dirty="0" err="1">
                <a:solidFill>
                  <a:srgbClr val="FF0000"/>
                </a:solidFill>
              </a:rPr>
              <a:t>your_login</a:t>
            </a:r>
            <a:r>
              <a:rPr lang="en-CA" sz="1600" dirty="0">
                <a:solidFill>
                  <a:srgbClr val="FF0000"/>
                </a:solidFill>
              </a:rPr>
              <a:t>&gt;/.</a:t>
            </a:r>
            <a:r>
              <a:rPr lang="en-CA" sz="1600" dirty="0" err="1">
                <a:solidFill>
                  <a:srgbClr val="FF0000"/>
                </a:solidFill>
              </a:rPr>
              <a:t>ssl</a:t>
            </a:r>
            <a:r>
              <a:rPr lang="en-CA" sz="1600" dirty="0">
                <a:solidFill>
                  <a:srgbClr val="FF0000"/>
                </a:solidFill>
              </a:rPr>
              <a:t>/</a:t>
            </a:r>
            <a:r>
              <a:rPr lang="en-CA" sz="1600" dirty="0" err="1">
                <a:solidFill>
                  <a:srgbClr val="FF0000"/>
                </a:solidFill>
              </a:rPr>
              <a:t>geni</a:t>
            </a:r>
            <a:r>
              <a:rPr lang="en-CA" sz="1600" dirty="0">
                <a:solidFill>
                  <a:srgbClr val="FF0000"/>
                </a:solidFill>
              </a:rPr>
              <a:t>-&lt;</a:t>
            </a:r>
            <a:r>
              <a:rPr lang="en-CA" sz="1600" dirty="0" err="1">
                <a:solidFill>
                  <a:srgbClr val="FF0000"/>
                </a:solidFill>
              </a:rPr>
              <a:t>your_login</a:t>
            </a:r>
            <a:r>
              <a:rPr lang="en-CA" sz="1600" dirty="0">
                <a:solidFill>
                  <a:srgbClr val="FF0000"/>
                </a:solidFill>
              </a:rPr>
              <a:t>&gt;.</a:t>
            </a:r>
            <a:r>
              <a:rPr lang="en-CA" sz="1600" dirty="0" err="1">
                <a:solidFill>
                  <a:srgbClr val="FF0000"/>
                </a:solidFill>
              </a:rPr>
              <a:t>pem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CA" sz="1600" dirty="0" err="1"/>
              <a:t>enable.modify</a:t>
            </a:r>
            <a:r>
              <a:rPr lang="en-CA" sz="1600" dirty="0"/>
              <a:t>=true </a:t>
            </a:r>
          </a:p>
          <a:p>
            <a:pPr marL="0" indent="0">
              <a:buNone/>
            </a:pPr>
            <a:r>
              <a:rPr lang="en-CA" sz="1600" dirty="0" err="1"/>
              <a:t>ssh.key</a:t>
            </a:r>
            <a:r>
              <a:rPr lang="en-CA" sz="1600" dirty="0">
                <a:solidFill>
                  <a:srgbClr val="FF0000"/>
                </a:solidFill>
              </a:rPr>
              <a:t>=~/.</a:t>
            </a:r>
            <a:r>
              <a:rPr lang="en-CA" sz="1600" dirty="0" err="1">
                <a:solidFill>
                  <a:srgbClr val="FF0000"/>
                </a:solidFill>
              </a:rPr>
              <a:t>ssh</a:t>
            </a:r>
            <a:r>
              <a:rPr lang="en-CA" sz="1600" dirty="0">
                <a:solidFill>
                  <a:srgbClr val="FF0000"/>
                </a:solidFill>
              </a:rPr>
              <a:t>/</a:t>
            </a:r>
            <a:r>
              <a:rPr lang="en-CA" sz="1600" dirty="0" err="1">
                <a:solidFill>
                  <a:srgbClr val="FF0000"/>
                </a:solidFill>
              </a:rPr>
              <a:t>id_dsa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CA" sz="1600" dirty="0"/>
              <a:t># SSH Public key to install into VM instances </a:t>
            </a:r>
          </a:p>
          <a:p>
            <a:pPr marL="0" indent="0">
              <a:buNone/>
            </a:pPr>
            <a:r>
              <a:rPr lang="en-CA" sz="1600" dirty="0" err="1"/>
              <a:t>ssh.pubkey</a:t>
            </a:r>
            <a:r>
              <a:rPr lang="en-CA" sz="1600" dirty="0">
                <a:solidFill>
                  <a:srgbClr val="FF0000"/>
                </a:solidFill>
              </a:rPr>
              <a:t>=~/.</a:t>
            </a:r>
            <a:r>
              <a:rPr lang="en-CA" sz="1600" dirty="0" err="1">
                <a:solidFill>
                  <a:srgbClr val="FF0000"/>
                </a:solidFill>
              </a:rPr>
              <a:t>ssh</a:t>
            </a:r>
            <a:r>
              <a:rPr lang="en-CA" sz="1600" dirty="0">
                <a:solidFill>
                  <a:srgbClr val="FF0000"/>
                </a:solidFill>
              </a:rPr>
              <a:t>/</a:t>
            </a:r>
            <a:r>
              <a:rPr lang="en-CA" sz="1600" dirty="0" err="1">
                <a:solidFill>
                  <a:srgbClr val="FF0000"/>
                </a:solidFill>
              </a:rPr>
              <a:t>id_geni_ssh_rsa.pub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CA" sz="1600" dirty="0"/>
              <a:t># Secondary login (works with </a:t>
            </a:r>
            <a:r>
              <a:rPr lang="en-CA" sz="1600" dirty="0" err="1"/>
              <a:t>ssh.other.pubkey</a:t>
            </a:r>
            <a:r>
              <a:rPr lang="en-CA" sz="1600" dirty="0"/>
              <a:t>) </a:t>
            </a:r>
          </a:p>
          <a:p>
            <a:pPr marL="0" indent="0">
              <a:buNone/>
            </a:pPr>
            <a:r>
              <a:rPr lang="en-CA" sz="1600" dirty="0" err="1"/>
              <a:t>ssh.other.login</a:t>
            </a:r>
            <a:r>
              <a:rPr lang="en-CA" sz="1600" dirty="0"/>
              <a:t>=</a:t>
            </a:r>
            <a:r>
              <a:rPr lang="en-CA" sz="1600" dirty="0">
                <a:solidFill>
                  <a:srgbClr val="FF0000"/>
                </a:solidFill>
              </a:rPr>
              <a:t>&lt;</a:t>
            </a:r>
            <a:r>
              <a:rPr lang="en-CA" sz="1600" dirty="0" err="1">
                <a:solidFill>
                  <a:srgbClr val="FF0000"/>
                </a:solidFill>
              </a:rPr>
              <a:t>your_login</a:t>
            </a:r>
            <a:r>
              <a:rPr lang="en-CA" sz="1600" dirty="0">
                <a:solidFill>
                  <a:srgbClr val="FF0000"/>
                </a:solidFill>
              </a:rPr>
              <a:t>&gt;</a:t>
            </a:r>
            <a:r>
              <a:rPr lang="en-CA" sz="1600" dirty="0"/>
              <a:t> </a:t>
            </a:r>
          </a:p>
          <a:p>
            <a:pPr marL="0" indent="0">
              <a:buNone/>
            </a:pPr>
            <a:r>
              <a:rPr lang="en-CA" sz="1600" dirty="0"/>
              <a:t># Secondary public SSH keys </a:t>
            </a:r>
          </a:p>
          <a:p>
            <a:pPr marL="0" indent="0">
              <a:buNone/>
            </a:pPr>
            <a:r>
              <a:rPr lang="en-CA" sz="1600" dirty="0" err="1"/>
              <a:t>ssh.other.pubkey</a:t>
            </a:r>
            <a:r>
              <a:rPr lang="en-CA" sz="1600" dirty="0">
                <a:solidFill>
                  <a:srgbClr val="FF0000"/>
                </a:solidFill>
              </a:rPr>
              <a:t>=~/.</a:t>
            </a:r>
            <a:r>
              <a:rPr lang="en-CA" sz="1600" dirty="0" err="1">
                <a:solidFill>
                  <a:srgbClr val="FF0000"/>
                </a:solidFill>
              </a:rPr>
              <a:t>ssh</a:t>
            </a:r>
            <a:r>
              <a:rPr lang="en-CA" sz="1600" dirty="0">
                <a:solidFill>
                  <a:srgbClr val="FF0000"/>
                </a:solidFill>
              </a:rPr>
              <a:t>/</a:t>
            </a:r>
            <a:r>
              <a:rPr lang="en-CA" sz="1600" dirty="0" err="1">
                <a:solidFill>
                  <a:srgbClr val="FF0000"/>
                </a:solidFill>
              </a:rPr>
              <a:t>id_geni_ssh_rsa.pub</a:t>
            </a:r>
            <a:r>
              <a:rPr lang="en-CA" sz="1600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CA" sz="1600" dirty="0"/>
              <a:t># Should the secondary account have </a:t>
            </a:r>
            <a:r>
              <a:rPr lang="en-CA" sz="1600" dirty="0" err="1"/>
              <a:t>sudo</a:t>
            </a:r>
            <a:r>
              <a:rPr lang="en-CA" sz="1600" dirty="0"/>
              <a:t> privileges </a:t>
            </a:r>
          </a:p>
          <a:p>
            <a:pPr marL="0" indent="0">
              <a:buNone/>
            </a:pPr>
            <a:r>
              <a:rPr lang="en-CA" sz="1600" dirty="0" err="1"/>
              <a:t>ssh.other.sudo</a:t>
            </a:r>
            <a:r>
              <a:rPr lang="en-CA" sz="1600" dirty="0"/>
              <a:t>=yes </a:t>
            </a:r>
          </a:p>
          <a:p>
            <a:pPr marL="0" indent="0">
              <a:buNone/>
            </a:pPr>
            <a:r>
              <a:rPr lang="en-CA" sz="1600" dirty="0"/>
              <a:t># Path to </a:t>
            </a:r>
            <a:r>
              <a:rPr lang="en-CA" sz="1600" dirty="0" err="1"/>
              <a:t>XTerm</a:t>
            </a:r>
            <a:r>
              <a:rPr lang="en-CA" sz="1600" dirty="0"/>
              <a:t> executable on your system </a:t>
            </a:r>
          </a:p>
          <a:p>
            <a:pPr marL="0" indent="0">
              <a:buNone/>
            </a:pPr>
            <a:r>
              <a:rPr lang="en-CA" sz="1600" dirty="0" err="1"/>
              <a:t>xterm.path</a:t>
            </a:r>
            <a:r>
              <a:rPr lang="en-CA" sz="1600" dirty="0"/>
              <a:t>=/opt/X11/bin/</a:t>
            </a:r>
            <a:r>
              <a:rPr lang="en-CA" sz="1600" dirty="0" err="1"/>
              <a:t>xterm</a:t>
            </a:r>
            <a:endParaRPr lang="da" sz="1600" dirty="0"/>
          </a:p>
        </p:txBody>
      </p:sp>
    </p:spTree>
    <p:extLst>
      <p:ext uri="{BB962C8B-B14F-4D97-AF65-F5344CB8AC3E}">
        <p14:creationId xmlns:p14="http://schemas.microsoft.com/office/powerpoint/2010/main" val="3795565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GENI?</a:t>
            </a:r>
          </a:p>
          <a:p>
            <a:r>
              <a:rPr lang="en-US" dirty="0"/>
              <a:t>How is GENI being used?</a:t>
            </a:r>
          </a:p>
          <a:p>
            <a:r>
              <a:rPr lang="en-US" dirty="0"/>
              <a:t>What’s next?</a:t>
            </a:r>
          </a:p>
          <a:p>
            <a:endParaRPr lang="en-US" dirty="0"/>
          </a:p>
          <a:p>
            <a:r>
              <a:rPr lang="en-US" dirty="0"/>
              <a:t>Two hands-on exercises:</a:t>
            </a:r>
            <a:r>
              <a:rPr lang="en-US" dirty="0">
                <a:solidFill>
                  <a:srgbClr val="FF0000"/>
                </a:solidFill>
              </a:rPr>
              <a:t>*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Getting started in </a:t>
            </a:r>
            <a:r>
              <a:rPr lang="en-US" dirty="0" err="1"/>
              <a:t>ExoGENI</a:t>
            </a:r>
            <a:r>
              <a:rPr lang="en-US" dirty="0"/>
              <a:t> with Flukes and in preparation for stitching </a:t>
            </a:r>
            <a:r>
              <a:rPr lang="en-US" dirty="0" err="1"/>
              <a:t>ExoGENI</a:t>
            </a:r>
            <a:r>
              <a:rPr lang="en-US" dirty="0"/>
              <a:t> and Chameleon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 routing exercise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  <a:p>
            <a:pPr marL="57150" indent="0">
              <a:buNone/>
            </a:pPr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sz="2400" dirty="0">
                <a:solidFill>
                  <a:schemeClr val="tx1"/>
                </a:solidFill>
              </a:rPr>
              <a:t> You need to </a:t>
            </a:r>
            <a:r>
              <a:rPr lang="en-US" sz="2400" dirty="0"/>
              <a:t>have a GENI account and </a:t>
            </a:r>
            <a:r>
              <a:rPr lang="en-US" sz="2400" dirty="0" err="1"/>
              <a:t>ssh</a:t>
            </a:r>
            <a:r>
              <a:rPr lang="en-US" sz="2400"/>
              <a:t> keys installed; if you don’t, instructions provided later!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2161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Install/Configure Flukes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99394" cy="5181600"/>
          </a:xfrm>
        </p:spPr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en-CA" dirty="0"/>
              <a:t>Run the </a:t>
            </a:r>
            <a:r>
              <a:rPr lang="en-CA" dirty="0" err="1"/>
              <a:t>jnlp</a:t>
            </a:r>
            <a:r>
              <a:rPr lang="en-CA" dirty="0"/>
              <a:t> by double clicking the file or by using the </a:t>
            </a:r>
            <a:r>
              <a:rPr lang="en-CA" dirty="0" err="1"/>
              <a:t>javaws</a:t>
            </a:r>
            <a:r>
              <a:rPr lang="en-CA" dirty="0"/>
              <a:t> application on the command line</a:t>
            </a:r>
          </a:p>
          <a:p>
            <a:pPr marL="514350" indent="-514350">
              <a:buFont typeface="+mj-lt"/>
              <a:buAutoNum type="arabicPeriod" startAt="5"/>
            </a:pPr>
            <a:endParaRPr lang="en-CA" dirty="0"/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r>
              <a:rPr lang="en-CA" dirty="0"/>
              <a:t>At this point the Flukes GUI should be running</a:t>
            </a:r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r>
              <a:rPr lang="en-CA" dirty="0"/>
              <a:t>You may need to create security exceptions on your system to allow it to run; there may also be warnings about certificate authorities</a:t>
            </a:r>
          </a:p>
          <a:p>
            <a:pPr marL="0" indent="0">
              <a:buNone/>
            </a:pPr>
            <a:endParaRPr lang="en-CA" sz="2000" dirty="0"/>
          </a:p>
          <a:p>
            <a:pPr marL="0" indent="0">
              <a:buNone/>
            </a:pPr>
            <a:r>
              <a:rPr lang="en-CA" dirty="0"/>
              <a:t>Usually clicking “run” or “continue” in the popup windows works  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EDDFE52-01C7-A543-94EC-FF03346CA7B9}"/>
              </a:ext>
            </a:extLst>
          </p:cNvPr>
          <p:cNvSpPr txBox="1"/>
          <p:nvPr/>
        </p:nvSpPr>
        <p:spPr>
          <a:xfrm>
            <a:off x="1085369" y="2310967"/>
            <a:ext cx="4685898" cy="46166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marL="0" indent="0">
              <a:buNone/>
            </a:pPr>
            <a:r>
              <a:rPr lang="en-CA" sz="2400" dirty="0" err="1"/>
              <a:t>javaws</a:t>
            </a:r>
            <a:r>
              <a:rPr lang="en-CA" sz="2400" dirty="0"/>
              <a:t> /path/to/the/file/</a:t>
            </a:r>
            <a:r>
              <a:rPr lang="en-CA" sz="2400" dirty="0" err="1"/>
              <a:t>flukes.jnlp</a:t>
            </a:r>
            <a:endParaRPr lang="da" sz="2400" dirty="0"/>
          </a:p>
        </p:txBody>
      </p:sp>
    </p:spTree>
    <p:extLst>
      <p:ext uri="{BB962C8B-B14F-4D97-AF65-F5344CB8AC3E}">
        <p14:creationId xmlns:p14="http://schemas.microsoft.com/office/powerpoint/2010/main" val="20598369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r>
              <a:rPr lang="en-US" sz="4000" dirty="0"/>
              <a:t>Hands On Exercises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dirty="0"/>
              <a:t>Exercise #2</a:t>
            </a:r>
          </a:p>
          <a:p>
            <a:pPr marL="0" indent="0" algn="ctr">
              <a:buNone/>
            </a:pPr>
            <a:r>
              <a:rPr lang="en-US" sz="3600" b="1" dirty="0"/>
              <a:t>IPv4 Routing on </a:t>
            </a:r>
            <a:r>
              <a:rPr lang="en-US" sz="3600" b="1" dirty="0" err="1"/>
              <a:t>ExoGENI</a:t>
            </a:r>
            <a:endParaRPr lang="en-US" sz="3600" b="1" dirty="0"/>
          </a:p>
          <a:p>
            <a:pPr marL="0" indent="0">
              <a:buNone/>
            </a:pPr>
            <a:r>
              <a:rPr lang="en-US" sz="3200" dirty="0"/>
              <a:t>Our first step is to set up a slice using </a:t>
            </a:r>
            <a:r>
              <a:rPr lang="en-US" sz="3200" dirty="0" err="1"/>
              <a:t>ExoGENI</a:t>
            </a:r>
            <a:r>
              <a:rPr lang="en-US" sz="3200" dirty="0"/>
              <a:t> resources and configure it:</a:t>
            </a:r>
            <a:r>
              <a:rPr lang="en-US" sz="3600" b="1" dirty="0"/>
              <a:t> </a:t>
            </a:r>
          </a:p>
          <a:p>
            <a:pPr marL="0" indent="0" algn="ctr">
              <a:buNone/>
            </a:pPr>
            <a:endParaRPr lang="en-US" sz="3200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452982C-DC83-5B4C-8D2C-0C0C07F72B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554" y="3644899"/>
            <a:ext cx="3821184" cy="290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59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3200" dirty="0"/>
              <a:t>Start Flukes (see Step 5, slide 19)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Click in the canvas to place the first VM in the request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FB67B77-4FF1-8241-A50F-71BF5F302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813" y="2858382"/>
            <a:ext cx="5436973" cy="361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03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2E18746-FA2E-4148-BD1F-0F8B03775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83" y="2863820"/>
            <a:ext cx="5495397" cy="36605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093" y="858059"/>
            <a:ext cx="8458200" cy="5181600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CA" sz="3200" dirty="0"/>
              <a:t>Right click the new node and choose “Edit properties” from the menu</a:t>
            </a:r>
          </a:p>
          <a:p>
            <a:pPr marL="914400" lvl="1" indent="-514350"/>
            <a:r>
              <a:rPr lang="en-US" dirty="0"/>
              <a:t>If prompted for a password, it is probably empty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/>
              <a:t>Press “OK"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Left Arrow 7">
            <a:extLst>
              <a:ext uri="{FF2B5EF4-FFF2-40B4-BE49-F238E27FC236}">
                <a16:creationId xmlns:a16="http://schemas.microsoft.com/office/drawing/2014/main" xmlns="" id="{95EFBAB9-21BB-C842-8EF2-52F454F5D4BF}"/>
              </a:ext>
            </a:extLst>
          </p:cNvPr>
          <p:cNvSpPr/>
          <p:nvPr/>
        </p:nvSpPr>
        <p:spPr>
          <a:xfrm>
            <a:off x="4101998" y="3895066"/>
            <a:ext cx="1567019" cy="114301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>
            <a:extLst>
              <a:ext uri="{FF2B5EF4-FFF2-40B4-BE49-F238E27FC236}">
                <a16:creationId xmlns:a16="http://schemas.microsoft.com/office/drawing/2014/main" xmlns="" id="{0136D55A-175E-F947-855B-63359F11B0B2}"/>
              </a:ext>
            </a:extLst>
          </p:cNvPr>
          <p:cNvSpPr/>
          <p:nvPr/>
        </p:nvSpPr>
        <p:spPr>
          <a:xfrm>
            <a:off x="4176453" y="4137420"/>
            <a:ext cx="1492564" cy="109042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>
            <a:extLst>
              <a:ext uri="{FF2B5EF4-FFF2-40B4-BE49-F238E27FC236}">
                <a16:creationId xmlns:a16="http://schemas.microsoft.com/office/drawing/2014/main" xmlns="" id="{C14DBDF0-FE73-8F40-BE9E-7A4F044B2292}"/>
              </a:ext>
            </a:extLst>
          </p:cNvPr>
          <p:cNvSpPr/>
          <p:nvPr/>
        </p:nvSpPr>
        <p:spPr>
          <a:xfrm>
            <a:off x="4176453" y="4374257"/>
            <a:ext cx="1492564" cy="114301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9C0527E-42AE-5247-9F8F-2F584CD3F36D}"/>
              </a:ext>
            </a:extLst>
          </p:cNvPr>
          <p:cNvSpPr txBox="1"/>
          <p:nvPr/>
        </p:nvSpPr>
        <p:spPr>
          <a:xfrm>
            <a:off x="5669017" y="3224537"/>
            <a:ext cx="2590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Select:</a:t>
            </a:r>
          </a:p>
          <a:p>
            <a:r>
              <a:rPr lang="en-US" sz="2400" dirty="0"/>
              <a:t>XO Medium</a:t>
            </a:r>
          </a:p>
          <a:p>
            <a:r>
              <a:rPr lang="en-US" sz="2400" dirty="0"/>
              <a:t>Centos 7.4 v1.0.3</a:t>
            </a:r>
          </a:p>
          <a:p>
            <a:r>
              <a:rPr lang="en-US" sz="2400" dirty="0"/>
              <a:t>System select</a:t>
            </a:r>
          </a:p>
        </p:txBody>
      </p:sp>
      <p:sp>
        <p:nvSpPr>
          <p:cNvPr id="10" name="Left Arrow 9">
            <a:extLst>
              <a:ext uri="{FF2B5EF4-FFF2-40B4-BE49-F238E27FC236}">
                <a16:creationId xmlns:a16="http://schemas.microsoft.com/office/drawing/2014/main" xmlns="" id="{6AFAE9AF-6669-AF42-9BD5-FD3B4794CDBE}"/>
              </a:ext>
            </a:extLst>
          </p:cNvPr>
          <p:cNvSpPr/>
          <p:nvPr/>
        </p:nvSpPr>
        <p:spPr>
          <a:xfrm rot="20648924">
            <a:off x="3155529" y="3404103"/>
            <a:ext cx="1395722" cy="302075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783B27C-4720-9143-B8BD-C5ECB11F471F}"/>
              </a:ext>
            </a:extLst>
          </p:cNvPr>
          <p:cNvSpPr txBox="1"/>
          <p:nvPr/>
        </p:nvSpPr>
        <p:spPr>
          <a:xfrm>
            <a:off x="4473637" y="3063187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/>
              <a:t>NodeA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36862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CA" sz="3200" dirty="0"/>
              <a:t>Click in the canvas to place two more VMs.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CA" sz="3200" dirty="0"/>
              <a:t>Click and drag a line from each node to the other two nodes. This creates a point-to-point Ethernet between each pair of nodes.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CA" sz="3200" dirty="0"/>
              <a:t>Edit the properties of each node.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E22C362-4743-804C-B7AE-9AADBAE5C8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163" y="3902146"/>
            <a:ext cx="3161614" cy="266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899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5098473" cy="5119263"/>
          </a:xfrm>
        </p:spPr>
        <p:txBody>
          <a:bodyPr/>
          <a:lstStyle/>
          <a:p>
            <a:pPr marL="514350" indent="-514350">
              <a:buFont typeface="+mj-lt"/>
              <a:buAutoNum type="arabicPeriod" startAt="7"/>
            </a:pPr>
            <a:r>
              <a:rPr lang="en-CA" sz="3200" dirty="0"/>
              <a:t>In addition, set the link properties for each VM.</a:t>
            </a:r>
          </a:p>
          <a:p>
            <a:pPr marL="914400" lvl="1" indent="-514350"/>
            <a:r>
              <a:rPr lang="en-CA" dirty="0"/>
              <a:t>For </a:t>
            </a:r>
            <a:r>
              <a:rPr lang="en-CA" dirty="0" err="1"/>
              <a:t>NodeA</a:t>
            </a:r>
            <a:r>
              <a:rPr lang="en-CA" dirty="0"/>
              <a:t>, set Link1 IP address to 192.168.1.10/24 and Link3 IP address to 192.168.3.10/24 </a:t>
            </a:r>
          </a:p>
          <a:p>
            <a:pPr marL="914400" lvl="1" indent="-514350"/>
            <a:r>
              <a:rPr lang="en-CA" dirty="0"/>
              <a:t>For </a:t>
            </a:r>
            <a:r>
              <a:rPr lang="en-CA" dirty="0" err="1"/>
              <a:t>NodeB</a:t>
            </a:r>
            <a:r>
              <a:rPr lang="en-CA" dirty="0"/>
              <a:t>, set Link1 IP address to 192.168.1.11/24 and Link2 IP address to 192.168.2.11/24</a:t>
            </a:r>
          </a:p>
          <a:p>
            <a:pPr marL="914400" lvl="1" indent="-514350"/>
            <a:r>
              <a:rPr lang="en-CA" dirty="0"/>
              <a:t>For </a:t>
            </a:r>
            <a:r>
              <a:rPr lang="en-CA" dirty="0" err="1"/>
              <a:t>NodeC</a:t>
            </a:r>
            <a:r>
              <a:rPr lang="en-CA" dirty="0"/>
              <a:t>, set Link2 IP address to 192.168.2.12/24 and Link3 to 192.168.3.12/24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0738B39-2117-DA42-AE87-BC3449630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5673" y="1087396"/>
            <a:ext cx="3588326" cy="27321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2C55EED-FDE7-B345-B876-828828C2C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2534" y="3895760"/>
            <a:ext cx="3701465" cy="244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427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938655" cy="5056909"/>
          </a:xfrm>
        </p:spPr>
        <p:txBody>
          <a:bodyPr/>
          <a:lstStyle/>
          <a:p>
            <a:pPr marL="514350" indent="-514350">
              <a:buFont typeface="+mj-lt"/>
              <a:buAutoNum type="arabicPeriod" startAt="8"/>
            </a:pPr>
            <a:r>
              <a:rPr lang="en-US" dirty="0"/>
              <a:t>Name your slide by putting a short string in the text box next to the Slice Operations button (suggestion: &lt;</a:t>
            </a:r>
            <a:r>
              <a:rPr lang="en-US" dirty="0" err="1"/>
              <a:t>yourlogin</a:t>
            </a:r>
            <a:r>
              <a:rPr lang="en-US" dirty="0"/>
              <a:t>&gt;.test1).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C421151-187F-144D-B80B-5BC5EA7A9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384" y="2631408"/>
            <a:ext cx="6100677" cy="35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547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938655" cy="5056909"/>
          </a:xfrm>
        </p:spPr>
        <p:txBody>
          <a:bodyPr/>
          <a:lstStyle/>
          <a:p>
            <a:pPr marL="514350" indent="-514350">
              <a:buFont typeface="+mj-lt"/>
              <a:buAutoNum type="arabicPeriod" startAt="9"/>
            </a:pPr>
            <a:r>
              <a:rPr lang="en-US" dirty="0"/>
              <a:t>Select “Submit Changes” from the “Slice Operations” dropdown menu. After a few seconds, a window will popup showing the resources you have been assigned (Note: this may take some time). </a:t>
            </a:r>
          </a:p>
          <a:p>
            <a:pPr marL="514350" indent="-514350">
              <a:buFont typeface="+mj-lt"/>
              <a:buAutoNum type="arabicPeriod" startAt="9"/>
            </a:pPr>
            <a:r>
              <a:rPr lang="en-US" dirty="0"/>
              <a:t>Click “OK”.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2B8856A-D5A4-DB46-A7AD-3AD018D70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853" y="3339385"/>
            <a:ext cx="4349001" cy="27705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11DCAC7-CF13-C647-A082-4EF433ECF3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707" y="3429000"/>
            <a:ext cx="4378859" cy="238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513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19200"/>
            <a:ext cx="8365525" cy="3562865"/>
          </a:xfrm>
        </p:spPr>
        <p:txBody>
          <a:bodyPr/>
          <a:lstStyle/>
          <a:p>
            <a:pPr marL="514350" indent="-514350">
              <a:buFont typeface="+mj-lt"/>
              <a:buAutoNum type="arabicPeriod" startAt="11"/>
            </a:pPr>
            <a:r>
              <a:rPr lang="en-US" dirty="0"/>
              <a:t> Select “View Manifest as List” from the “Slice Operations” dropdown menu. </a:t>
            </a:r>
            <a:r>
              <a:rPr lang="en-US" sz="2400" dirty="0"/>
              <a:t>A window will popup listing the status of your requested resources.  The status could be:  Ticketed, Active, or Failed.  Ticketed resources are not yet ready.  Active resources are ready to use.   Failed resources experienced a problem that prevented it from becoming Active.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E61D911-F630-8C4D-B518-8C01E72EE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704" y="3973369"/>
            <a:ext cx="3731740" cy="252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4865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938655" cy="5056909"/>
          </a:xfrm>
        </p:spPr>
        <p:txBody>
          <a:bodyPr/>
          <a:lstStyle/>
          <a:p>
            <a:pPr marL="514350" indent="-514350">
              <a:buFont typeface="+mj-lt"/>
              <a:buAutoNum type="arabicPeriod" startAt="12"/>
            </a:pPr>
            <a:r>
              <a:rPr lang="en-US" dirty="0"/>
              <a:t> </a:t>
            </a:r>
            <a:r>
              <a:rPr lang="en-US" sz="2000" dirty="0"/>
              <a:t>Once the resources are Active, if your </a:t>
            </a:r>
            <a:r>
              <a:rPr lang="en-US" sz="2000" dirty="0" err="1"/>
              <a:t>xterm</a:t>
            </a:r>
            <a:r>
              <a:rPr lang="en-US" sz="2000" dirty="0"/>
              <a:t> or putty configuration is correct you can login to any of the VMs by right clicking the VM and choosing “Login to Node”.   Alternatively,  you can right-click the node and choose “View Properties” to see the public IP address of the VM.  You can then </a:t>
            </a:r>
            <a:r>
              <a:rPr lang="en-US" sz="2000" dirty="0" err="1"/>
              <a:t>ssh</a:t>
            </a:r>
            <a:r>
              <a:rPr lang="en-US" sz="2000" dirty="0"/>
              <a:t> to the VM using that address and the private key that corresponds to the public key you referenced in your .</a:t>
            </a:r>
            <a:r>
              <a:rPr lang="en-US" sz="2000" dirty="0" err="1"/>
              <a:t>flukes.properties</a:t>
            </a:r>
            <a:r>
              <a:rPr lang="en-US" sz="2000" dirty="0"/>
              <a:t> file.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CE3A49E-10EC-C74F-972F-D19AAE238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147" y="3515498"/>
            <a:ext cx="4769708" cy="3092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20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072" y="0"/>
            <a:ext cx="8982928" cy="957263"/>
          </a:xfrm>
        </p:spPr>
        <p:txBody>
          <a:bodyPr/>
          <a:lstStyle/>
          <a:p>
            <a:r>
              <a:rPr lang="en-US" b="1" dirty="0"/>
              <a:t>GENI</a:t>
            </a:r>
            <a:r>
              <a:rPr lang="en-US" dirty="0"/>
              <a:t> – </a:t>
            </a:r>
            <a:r>
              <a:rPr lang="en-US" sz="2400" dirty="0"/>
              <a:t>National Infrastructure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for Research in Next-Gen Networked Systems</a:t>
            </a:r>
            <a:endParaRPr lang="en-US" dirty="0"/>
          </a:p>
        </p:txBody>
      </p:sp>
      <p:pic>
        <p:nvPicPr>
          <p:cNvPr id="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66170" y="957263"/>
            <a:ext cx="8777830" cy="5650366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logo-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62166" y="11454642"/>
            <a:ext cx="2566807" cy="218425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logo-tran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671316" y="1106924"/>
            <a:ext cx="1267968" cy="107899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273365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938655" cy="5056909"/>
          </a:xfrm>
        </p:spPr>
        <p:txBody>
          <a:bodyPr/>
          <a:lstStyle/>
          <a:p>
            <a:pPr marL="514350" indent="-514350">
              <a:buFont typeface="+mj-lt"/>
              <a:buAutoNum type="arabicPeriod" startAt="13"/>
            </a:pPr>
            <a:r>
              <a:rPr lang="en-US" dirty="0"/>
              <a:t> Login to one of the VMs, and try pinging another VM.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06523A4-7F39-7B40-B4A7-6E84052EA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103" y="2148490"/>
            <a:ext cx="6159500" cy="435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301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938655" cy="5056909"/>
          </a:xfrm>
        </p:spPr>
        <p:txBody>
          <a:bodyPr/>
          <a:lstStyle/>
          <a:p>
            <a:pPr marL="514350" indent="-514350">
              <a:buFont typeface="+mj-lt"/>
              <a:buAutoNum type="arabicPeriod" startAt="14"/>
            </a:pPr>
            <a:r>
              <a:rPr lang="en-US" dirty="0"/>
              <a:t> Setup the routing so packets from A sent to IP address 192.168.2.12 on node C should be routed via node B. In order to create this routing behavior you will need to modify the routing tables in your nodes using the Linux </a:t>
            </a:r>
            <a:r>
              <a:rPr lang="en-US" dirty="0">
                <a:hlinkClick r:id="rId3"/>
              </a:rPr>
              <a:t>route command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C91F727-A77B-A541-AB92-298CBB7B4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853" y="3429000"/>
            <a:ext cx="3821184" cy="2909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6462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976" y="1409580"/>
            <a:ext cx="7938655" cy="5056909"/>
          </a:xfrm>
        </p:spPr>
        <p:txBody>
          <a:bodyPr/>
          <a:lstStyle/>
          <a:p>
            <a:pPr marL="514350" indent="-514350">
              <a:buFont typeface="+mj-lt"/>
              <a:buAutoNum type="arabicPeriod" startAt="15"/>
            </a:pPr>
            <a:r>
              <a:rPr lang="en-US" dirty="0"/>
              <a:t> To install “traceroute” on Centos 6/7:</a:t>
            </a:r>
          </a:p>
          <a:p>
            <a:pPr marL="914400" lvl="1" indent="-514350"/>
            <a:r>
              <a:rPr lang="en-US" dirty="0"/>
              <a:t>yum install traceroute –y</a:t>
            </a:r>
          </a:p>
          <a:p>
            <a:pPr marL="400050" lvl="1" indent="0">
              <a:buNone/>
            </a:pPr>
            <a:r>
              <a:rPr lang="en-US" dirty="0"/>
              <a:t>(Type “which traceroute” to verify installation)</a:t>
            </a:r>
          </a:p>
          <a:p>
            <a:pPr marL="400050" lvl="1" indent="0">
              <a:buNone/>
            </a:pPr>
            <a:endParaRPr lang="en-US" dirty="0"/>
          </a:p>
          <a:p>
            <a:pPr marL="457200" indent="-457200">
              <a:buFont typeface="+mj-lt"/>
              <a:buAutoNum type="arabicPeriod" startAt="15"/>
            </a:pPr>
            <a:r>
              <a:rPr lang="en-US" dirty="0"/>
              <a:t> A useful tool to debug the packet flow is </a:t>
            </a:r>
            <a:r>
              <a:rPr lang="en-US" dirty="0">
                <a:hlinkClick r:id="rId3"/>
              </a:rPr>
              <a:t>​tcpdump</a:t>
            </a:r>
            <a:r>
              <a:rPr lang="en-US" dirty="0"/>
              <a:t>. In order to install it run:</a:t>
            </a:r>
          </a:p>
          <a:p>
            <a:pPr lvl="1"/>
            <a:r>
              <a:rPr lang="en-US" dirty="0"/>
              <a:t>yum install </a:t>
            </a:r>
            <a:r>
              <a:rPr lang="en-US" dirty="0" err="1"/>
              <a:t>tcpdump</a:t>
            </a:r>
            <a:endParaRPr lang="en-US" dirty="0"/>
          </a:p>
          <a:p>
            <a:pPr marL="457200" lvl="1" indent="0">
              <a:buNone/>
            </a:pPr>
            <a:r>
              <a:rPr lang="en-US" dirty="0"/>
              <a:t>(To observe packet flow on an interface, type “</a:t>
            </a:r>
            <a:r>
              <a:rPr lang="en-US" dirty="0" err="1"/>
              <a:t>tcpdump</a:t>
            </a:r>
            <a:r>
              <a:rPr lang="en-US" dirty="0"/>
              <a:t> –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ethX</a:t>
            </a:r>
            <a:r>
              <a:rPr lang="en-US" dirty="0"/>
              <a:t>”.  Run “</a:t>
            </a:r>
            <a:r>
              <a:rPr lang="en-US" dirty="0" err="1"/>
              <a:t>ifconfig</a:t>
            </a:r>
            <a:r>
              <a:rPr lang="en-US" dirty="0"/>
              <a:t>” to examine the IP addresses and names of interfaces of a VM.)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5374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303" y="1409580"/>
            <a:ext cx="8881696" cy="5056909"/>
          </a:xfrm>
        </p:spPr>
        <p:txBody>
          <a:bodyPr/>
          <a:lstStyle/>
          <a:p>
            <a:pPr marL="514350" indent="-514350">
              <a:buFont typeface="+mj-lt"/>
              <a:buAutoNum type="arabicPeriod" startAt="17"/>
            </a:pPr>
            <a:r>
              <a:rPr lang="en-US" dirty="0"/>
              <a:t> On Node A, add a static route to Node C 192.168.2.12 using as gateway node B 192.168.1.11</a:t>
            </a:r>
          </a:p>
          <a:p>
            <a:pPr lvl="1"/>
            <a:r>
              <a:rPr lang="en-US" sz="1800" dirty="0" err="1"/>
              <a:t>sudo</a:t>
            </a:r>
            <a:r>
              <a:rPr lang="en-US" sz="1800" dirty="0"/>
              <a:t> route add –net 192.168.2.0 netmask 255.255.255.0 </a:t>
            </a:r>
            <a:r>
              <a:rPr lang="en-US" sz="1800" dirty="0" err="1"/>
              <a:t>gw</a:t>
            </a:r>
            <a:r>
              <a:rPr lang="en-US" sz="1800" dirty="0"/>
              <a:t> 192.168.1.11</a:t>
            </a:r>
          </a:p>
          <a:p>
            <a:pPr marL="457200" indent="-457200">
              <a:buFont typeface="+mj-lt"/>
              <a:buAutoNum type="arabicPeriod" startAt="18"/>
            </a:pPr>
            <a:r>
              <a:rPr lang="en-US" dirty="0"/>
              <a:t> On Node B, enable IP forwarding:</a:t>
            </a:r>
          </a:p>
          <a:p>
            <a:pPr lvl="1"/>
            <a:r>
              <a:rPr lang="en-US" sz="1800" dirty="0" err="1"/>
              <a:t>sudo</a:t>
            </a:r>
            <a:r>
              <a:rPr lang="en-US" sz="1800" dirty="0"/>
              <a:t> </a:t>
            </a:r>
            <a:r>
              <a:rPr lang="en-US" sz="1800" dirty="0" err="1"/>
              <a:t>sh</a:t>
            </a:r>
            <a:r>
              <a:rPr lang="en-US" sz="1800" dirty="0"/>
              <a:t> –c ‘echo 1 &gt; /proc/sys/net/ipv4/</a:t>
            </a:r>
            <a:r>
              <a:rPr lang="en-US" sz="1800" dirty="0" err="1"/>
              <a:t>ip_forward</a:t>
            </a:r>
            <a:r>
              <a:rPr lang="en-US" sz="1800" dirty="0"/>
              <a:t>’</a:t>
            </a:r>
          </a:p>
          <a:p>
            <a:pPr marL="457200" indent="-457200">
              <a:buFont typeface="+mj-lt"/>
              <a:buAutoNum type="arabicPeriod" startAt="19"/>
            </a:pPr>
            <a:r>
              <a:rPr lang="en-US" dirty="0"/>
              <a:t> On Node C, </a:t>
            </a:r>
            <a:r>
              <a:rPr lang="en-US" dirty="0" err="1"/>
              <a:t>setupm</a:t>
            </a:r>
            <a:r>
              <a:rPr lang="en-US" dirty="0"/>
              <a:t> traffic for Node A 192.168.1.10 through node B 192.168.2.11</a:t>
            </a:r>
          </a:p>
          <a:p>
            <a:pPr lvl="1"/>
            <a:r>
              <a:rPr lang="en-US" sz="1800" dirty="0"/>
              <a:t> </a:t>
            </a:r>
            <a:r>
              <a:rPr lang="en-US" sz="1800" dirty="0" err="1"/>
              <a:t>sudo</a:t>
            </a:r>
            <a:r>
              <a:rPr lang="en-US" sz="1800" dirty="0"/>
              <a:t> route add –net 192.168.1.0 netmask 255.255.255.0 </a:t>
            </a:r>
            <a:r>
              <a:rPr lang="en-US" sz="1800" dirty="0" err="1"/>
              <a:t>gw</a:t>
            </a:r>
            <a:r>
              <a:rPr lang="en-US" sz="1800" dirty="0"/>
              <a:t> 192.168.2.11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429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AA1AE02-EAD0-3341-9A73-F63776B7B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507" y="1020252"/>
            <a:ext cx="7574692" cy="517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578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707" y="0"/>
            <a:ext cx="8942292" cy="114300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/>
              <a:t>IPv4 Routing on </a:t>
            </a:r>
            <a:r>
              <a:rPr lang="en-US" sz="4000" dirty="0" err="1"/>
              <a:t>ExoGENI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350" y="1143000"/>
            <a:ext cx="8165005" cy="1968630"/>
          </a:xfrm>
        </p:spPr>
        <p:txBody>
          <a:bodyPr/>
          <a:lstStyle/>
          <a:p>
            <a:pPr marL="514350" indent="-514350">
              <a:buFont typeface="+mj-lt"/>
              <a:buAutoNum type="arabicPeriod" startAt="20"/>
            </a:pPr>
            <a:r>
              <a:rPr lang="en-US" dirty="0"/>
              <a:t> Select “Delete Slice” from the “Slice Operations” dropdown menu to release your resources so that other experimenters can use them. Press “OK”.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81304" y="673307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0906BA9-269D-C743-A286-CA1AAD592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327" y="2921046"/>
            <a:ext cx="5885446" cy="312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3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0"/>
            <a:ext cx="8937171" cy="1143000"/>
          </a:xfrm>
        </p:spPr>
        <p:txBody>
          <a:bodyPr/>
          <a:lstStyle/>
          <a:p>
            <a:r>
              <a:rPr lang="en-US" dirty="0"/>
              <a:t>Slicing and Deep Programmability</a:t>
            </a: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489857" y="2041892"/>
            <a:ext cx="8371114" cy="4321629"/>
            <a:chOff x="768" y="1152"/>
            <a:chExt cx="4682" cy="3112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104" y="1725"/>
              <a:ext cx="3976" cy="2524"/>
              <a:chOff x="524" y="678"/>
              <a:chExt cx="4960" cy="3212"/>
            </a:xfrm>
          </p:grpSpPr>
          <p:sp>
            <p:nvSpPr>
              <p:cNvPr id="79" name="Rectangle 7"/>
              <p:cNvSpPr>
                <a:spLocks noChangeArrowheads="1"/>
              </p:cNvSpPr>
              <p:nvPr/>
            </p:nvSpPr>
            <p:spPr bwMode="auto">
              <a:xfrm rot="-2318616">
                <a:off x="4558" y="2041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Rectangle 8"/>
              <p:cNvSpPr>
                <a:spLocks noChangeArrowheads="1"/>
              </p:cNvSpPr>
              <p:nvPr/>
            </p:nvSpPr>
            <p:spPr bwMode="auto">
              <a:xfrm rot="19781874" flipH="1">
                <a:off x="1756" y="3232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pPr algn="ctr"/>
                <a:endParaRPr lang="en-US" sz="1800">
                  <a:latin typeface="AvantGarde Bk BT" pitchFamily="34" charset="0"/>
                </a:endParaRPr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auto">
              <a:xfrm rot="17327993" flipH="1">
                <a:off x="3212" y="3354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Rectangle 10"/>
              <p:cNvSpPr>
                <a:spLocks noChangeArrowheads="1"/>
              </p:cNvSpPr>
              <p:nvPr/>
            </p:nvSpPr>
            <p:spPr bwMode="auto">
              <a:xfrm rot="-4560905">
                <a:off x="2186" y="1098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Rectangle 11"/>
              <p:cNvSpPr>
                <a:spLocks noChangeArrowheads="1"/>
              </p:cNvSpPr>
              <p:nvPr/>
            </p:nvSpPr>
            <p:spPr bwMode="auto">
              <a:xfrm rot="-1406293">
                <a:off x="744" y="2426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Rectangle 12"/>
              <p:cNvSpPr>
                <a:spLocks noChangeArrowheads="1"/>
              </p:cNvSpPr>
              <p:nvPr/>
            </p:nvSpPr>
            <p:spPr bwMode="auto">
              <a:xfrm rot="-1474023">
                <a:off x="3721" y="1222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3"/>
              <p:cNvSpPr>
                <a:spLocks noChangeArrowheads="1"/>
              </p:cNvSpPr>
              <p:nvPr/>
            </p:nvSpPr>
            <p:spPr bwMode="auto">
              <a:xfrm rot="3948087">
                <a:off x="3190" y="1138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Rectangle 14"/>
              <p:cNvSpPr>
                <a:spLocks noChangeArrowheads="1"/>
              </p:cNvSpPr>
              <p:nvPr/>
            </p:nvSpPr>
            <p:spPr bwMode="auto">
              <a:xfrm rot="5044033">
                <a:off x="2093" y="3370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Rectangle 15"/>
              <p:cNvSpPr>
                <a:spLocks noChangeArrowheads="1"/>
              </p:cNvSpPr>
              <p:nvPr/>
            </p:nvSpPr>
            <p:spPr bwMode="auto">
              <a:xfrm rot="1331918">
                <a:off x="3736" y="3188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Rectangle 16"/>
              <p:cNvSpPr>
                <a:spLocks noChangeArrowheads="1"/>
              </p:cNvSpPr>
              <p:nvPr/>
            </p:nvSpPr>
            <p:spPr bwMode="auto">
              <a:xfrm rot="2307138">
                <a:off x="4504" y="2469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Rectangle 17"/>
              <p:cNvSpPr>
                <a:spLocks noChangeArrowheads="1"/>
              </p:cNvSpPr>
              <p:nvPr/>
            </p:nvSpPr>
            <p:spPr bwMode="auto">
              <a:xfrm rot="1818126">
                <a:off x="731" y="2050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Rectangle 18"/>
              <p:cNvSpPr>
                <a:spLocks noChangeArrowheads="1"/>
              </p:cNvSpPr>
              <p:nvPr/>
            </p:nvSpPr>
            <p:spPr bwMode="auto">
              <a:xfrm rot="1818126">
                <a:off x="1718" y="1223"/>
                <a:ext cx="685" cy="98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Rectangle 19"/>
              <p:cNvSpPr>
                <a:spLocks noChangeArrowheads="1"/>
              </p:cNvSpPr>
              <p:nvPr/>
            </p:nvSpPr>
            <p:spPr bwMode="auto">
              <a:xfrm>
                <a:off x="2529" y="1392"/>
                <a:ext cx="1040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Rectangle 20"/>
              <p:cNvSpPr>
                <a:spLocks noChangeArrowheads="1"/>
              </p:cNvSpPr>
              <p:nvPr/>
            </p:nvSpPr>
            <p:spPr bwMode="auto">
              <a:xfrm>
                <a:off x="2519" y="3024"/>
                <a:ext cx="1040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1"/>
              <p:cNvSpPr>
                <a:spLocks noChangeArrowheads="1"/>
              </p:cNvSpPr>
              <p:nvPr/>
            </p:nvSpPr>
            <p:spPr bwMode="auto">
              <a:xfrm rot="18509648" flipH="1">
                <a:off x="2114" y="2644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2"/>
              <p:cNvSpPr>
                <a:spLocks noChangeArrowheads="1"/>
              </p:cNvSpPr>
              <p:nvPr/>
            </p:nvSpPr>
            <p:spPr bwMode="auto">
              <a:xfrm rot="18509648" flipH="1">
                <a:off x="2691" y="1894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Rectangle 23"/>
              <p:cNvSpPr>
                <a:spLocks noChangeArrowheads="1"/>
              </p:cNvSpPr>
              <p:nvPr/>
            </p:nvSpPr>
            <p:spPr bwMode="auto">
              <a:xfrm rot="3090352">
                <a:off x="2721" y="2584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Rectangle 24"/>
              <p:cNvSpPr>
                <a:spLocks noChangeArrowheads="1"/>
              </p:cNvSpPr>
              <p:nvPr/>
            </p:nvSpPr>
            <p:spPr bwMode="auto">
              <a:xfrm>
                <a:off x="3180" y="2240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Rectangle 25"/>
              <p:cNvSpPr>
                <a:spLocks noChangeArrowheads="1"/>
              </p:cNvSpPr>
              <p:nvPr/>
            </p:nvSpPr>
            <p:spPr bwMode="auto">
              <a:xfrm rot="2440054" flipH="1" flipV="1">
                <a:off x="3563" y="1843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26"/>
              <p:cNvSpPr>
                <a:spLocks noChangeArrowheads="1"/>
              </p:cNvSpPr>
              <p:nvPr/>
            </p:nvSpPr>
            <p:spPr bwMode="auto">
              <a:xfrm rot="19159946" flipH="1">
                <a:off x="3553" y="2649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Rectangle 27"/>
              <p:cNvSpPr>
                <a:spLocks noChangeArrowheads="1"/>
              </p:cNvSpPr>
              <p:nvPr/>
            </p:nvSpPr>
            <p:spPr bwMode="auto">
              <a:xfrm rot="19159946" flipV="1">
                <a:off x="1317" y="1815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Rectangle 28"/>
              <p:cNvSpPr>
                <a:spLocks noChangeArrowheads="1"/>
              </p:cNvSpPr>
              <p:nvPr/>
            </p:nvSpPr>
            <p:spPr bwMode="auto">
              <a:xfrm rot="3090352">
                <a:off x="2144" y="1834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Rectangle 29"/>
              <p:cNvSpPr>
                <a:spLocks noChangeArrowheads="1"/>
              </p:cNvSpPr>
              <p:nvPr/>
            </p:nvSpPr>
            <p:spPr bwMode="auto">
              <a:xfrm rot="2440054">
                <a:off x="1307" y="2621"/>
                <a:ext cx="1195" cy="13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Oval 30"/>
              <p:cNvSpPr>
                <a:spLocks noChangeArrowheads="1"/>
              </p:cNvSpPr>
              <p:nvPr/>
            </p:nvSpPr>
            <p:spPr bwMode="auto">
              <a:xfrm>
                <a:off x="1272" y="2135"/>
                <a:ext cx="438" cy="344"/>
              </a:xfrm>
              <a:prstGeom prst="ellipse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Oval 31"/>
              <p:cNvSpPr>
                <a:spLocks noChangeArrowheads="1"/>
              </p:cNvSpPr>
              <p:nvPr/>
            </p:nvSpPr>
            <p:spPr bwMode="auto">
              <a:xfrm>
                <a:off x="2200" y="1295"/>
                <a:ext cx="438" cy="344"/>
              </a:xfrm>
              <a:prstGeom prst="ellipse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Oval 32"/>
              <p:cNvSpPr>
                <a:spLocks noChangeArrowheads="1"/>
              </p:cNvSpPr>
              <p:nvPr/>
            </p:nvSpPr>
            <p:spPr bwMode="auto">
              <a:xfrm>
                <a:off x="3452" y="2887"/>
                <a:ext cx="438" cy="344"/>
              </a:xfrm>
              <a:prstGeom prst="ellipse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Oval 33"/>
              <p:cNvSpPr>
                <a:spLocks noChangeArrowheads="1"/>
              </p:cNvSpPr>
              <p:nvPr/>
            </p:nvSpPr>
            <p:spPr bwMode="auto">
              <a:xfrm>
                <a:off x="2808" y="2128"/>
                <a:ext cx="438" cy="344"/>
              </a:xfrm>
              <a:prstGeom prst="ellipse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Oval 34"/>
              <p:cNvSpPr>
                <a:spLocks noChangeArrowheads="1"/>
              </p:cNvSpPr>
              <p:nvPr/>
            </p:nvSpPr>
            <p:spPr bwMode="auto">
              <a:xfrm>
                <a:off x="3452" y="1308"/>
                <a:ext cx="438" cy="344"/>
              </a:xfrm>
              <a:prstGeom prst="ellipse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Oval 35"/>
              <p:cNvSpPr>
                <a:spLocks noChangeArrowheads="1"/>
              </p:cNvSpPr>
              <p:nvPr/>
            </p:nvSpPr>
            <p:spPr bwMode="auto">
              <a:xfrm>
                <a:off x="2200" y="2917"/>
                <a:ext cx="438" cy="344"/>
              </a:xfrm>
              <a:prstGeom prst="ellipse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Oval 36"/>
              <p:cNvSpPr>
                <a:spLocks noChangeArrowheads="1"/>
              </p:cNvSpPr>
              <p:nvPr/>
            </p:nvSpPr>
            <p:spPr bwMode="auto">
              <a:xfrm>
                <a:off x="4344" y="2128"/>
                <a:ext cx="438" cy="344"/>
              </a:xfrm>
              <a:prstGeom prst="ellipse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aphicFrame>
            <p:nvGraphicFramePr>
              <p:cNvPr id="109" name="Object 37"/>
              <p:cNvGraphicFramePr>
                <a:graphicFrameLocks/>
              </p:cNvGraphicFramePr>
              <p:nvPr/>
            </p:nvGraphicFramePr>
            <p:xfrm>
              <a:off x="1551" y="829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2" name="ClipArt" r:id="rId3" imgW="3473280" imgH="3106440" progId="">
                      <p:embed/>
                    </p:oleObj>
                  </mc:Choice>
                  <mc:Fallback>
                    <p:oleObj name="ClipArt" r:id="rId3" imgW="3473280" imgH="3106440" progId="">
                      <p:embed/>
                      <p:pic>
                        <p:nvPicPr>
                          <p:cNvPr id="109" name="Object 37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51" y="829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0" name="Object 38"/>
              <p:cNvGraphicFramePr>
                <a:graphicFrameLocks/>
              </p:cNvGraphicFramePr>
              <p:nvPr/>
            </p:nvGraphicFramePr>
            <p:xfrm>
              <a:off x="3287" y="3514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3" name="ClipArt" r:id="rId5" imgW="3473280" imgH="3106440" progId="">
                      <p:embed/>
                    </p:oleObj>
                  </mc:Choice>
                  <mc:Fallback>
                    <p:oleObj name="ClipArt" r:id="rId5" imgW="3473280" imgH="3106440" progId="">
                      <p:embed/>
                      <p:pic>
                        <p:nvPicPr>
                          <p:cNvPr id="110" name="Object 38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87" y="3514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1" name="Object 39"/>
              <p:cNvGraphicFramePr>
                <a:graphicFrameLocks/>
              </p:cNvGraphicFramePr>
              <p:nvPr/>
            </p:nvGraphicFramePr>
            <p:xfrm>
              <a:off x="4270" y="3257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4" name="ClipArt" r:id="rId6" imgW="3473280" imgH="3106440" progId="">
                      <p:embed/>
                    </p:oleObj>
                  </mc:Choice>
                  <mc:Fallback>
                    <p:oleObj name="ClipArt" r:id="rId6" imgW="3473280" imgH="3106440" progId="">
                      <p:embed/>
                      <p:pic>
                        <p:nvPicPr>
                          <p:cNvPr id="111" name="Object 39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70" y="3257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2" name="Object 40"/>
              <p:cNvGraphicFramePr>
                <a:graphicFrameLocks/>
              </p:cNvGraphicFramePr>
              <p:nvPr/>
            </p:nvGraphicFramePr>
            <p:xfrm>
              <a:off x="4925" y="2648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5" name="ClipArt" r:id="rId7" imgW="3473280" imgH="3106440" progId="">
                      <p:embed/>
                    </p:oleObj>
                  </mc:Choice>
                  <mc:Fallback>
                    <p:oleObj name="ClipArt" r:id="rId7" imgW="3473280" imgH="3106440" progId="">
                      <p:embed/>
                      <p:pic>
                        <p:nvPicPr>
                          <p:cNvPr id="112" name="Object 40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25" y="2648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3" name="Object 41"/>
              <p:cNvGraphicFramePr>
                <a:graphicFrameLocks/>
              </p:cNvGraphicFramePr>
              <p:nvPr/>
            </p:nvGraphicFramePr>
            <p:xfrm>
              <a:off x="5038" y="1686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6" name="ClipArt" r:id="rId8" imgW="3473280" imgH="3106440" progId="">
                      <p:embed/>
                    </p:oleObj>
                  </mc:Choice>
                  <mc:Fallback>
                    <p:oleObj name="ClipArt" r:id="rId8" imgW="3473280" imgH="3106440" progId="">
                      <p:embed/>
                      <p:pic>
                        <p:nvPicPr>
                          <p:cNvPr id="113" name="Object 41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038" y="1686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4" name="Object 42"/>
              <p:cNvGraphicFramePr>
                <a:graphicFrameLocks/>
              </p:cNvGraphicFramePr>
              <p:nvPr/>
            </p:nvGraphicFramePr>
            <p:xfrm>
              <a:off x="4240" y="862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7" name="ClipArt" r:id="rId9" imgW="3473280" imgH="3106440" progId="">
                      <p:embed/>
                    </p:oleObj>
                  </mc:Choice>
                  <mc:Fallback>
                    <p:oleObj name="ClipArt" r:id="rId9" imgW="3473280" imgH="3106440" progId="">
                      <p:embed/>
                      <p:pic>
                        <p:nvPicPr>
                          <p:cNvPr id="114" name="Object 42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40" y="862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5" name="Object 43"/>
              <p:cNvGraphicFramePr>
                <a:graphicFrameLocks/>
              </p:cNvGraphicFramePr>
              <p:nvPr/>
            </p:nvGraphicFramePr>
            <p:xfrm>
              <a:off x="3201" y="691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8" name="ClipArt" r:id="rId10" imgW="3473280" imgH="3106440" progId="">
                      <p:embed/>
                    </p:oleObj>
                  </mc:Choice>
                  <mc:Fallback>
                    <p:oleObj name="ClipArt" r:id="rId10" imgW="3473280" imgH="3106440" progId="">
                      <p:embed/>
                      <p:pic>
                        <p:nvPicPr>
                          <p:cNvPr id="115" name="Object 43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01" y="691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6" name="Object 44"/>
              <p:cNvGraphicFramePr>
                <a:graphicFrameLocks/>
              </p:cNvGraphicFramePr>
              <p:nvPr/>
            </p:nvGraphicFramePr>
            <p:xfrm>
              <a:off x="1603" y="3340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29" name="ClipArt" r:id="rId11" imgW="3473280" imgH="3106440" progId="">
                      <p:embed/>
                    </p:oleObj>
                  </mc:Choice>
                  <mc:Fallback>
                    <p:oleObj name="ClipArt" r:id="rId11" imgW="3473280" imgH="3106440" progId="">
                      <p:embed/>
                      <p:pic>
                        <p:nvPicPr>
                          <p:cNvPr id="116" name="Object 44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03" y="3340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7" name="Object 45"/>
              <p:cNvGraphicFramePr>
                <a:graphicFrameLocks/>
              </p:cNvGraphicFramePr>
              <p:nvPr/>
            </p:nvGraphicFramePr>
            <p:xfrm>
              <a:off x="2374" y="678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30" name="ClipArt" r:id="rId12" imgW="3473280" imgH="3106440" progId="">
                      <p:embed/>
                    </p:oleObj>
                  </mc:Choice>
                  <mc:Fallback>
                    <p:oleObj name="ClipArt" r:id="rId12" imgW="3473280" imgH="3106440" progId="">
                      <p:embed/>
                      <p:pic>
                        <p:nvPicPr>
                          <p:cNvPr id="117" name="Object 45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74" y="678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8" name="Object 46"/>
              <p:cNvGraphicFramePr>
                <a:graphicFrameLocks/>
              </p:cNvGraphicFramePr>
              <p:nvPr/>
            </p:nvGraphicFramePr>
            <p:xfrm>
              <a:off x="549" y="2450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31" name="ClipArt" r:id="rId13" imgW="3473280" imgH="3106440" progId="">
                      <p:embed/>
                    </p:oleObj>
                  </mc:Choice>
                  <mc:Fallback>
                    <p:oleObj name="ClipArt" r:id="rId13" imgW="3473280" imgH="3106440" progId="">
                      <p:embed/>
                      <p:pic>
                        <p:nvPicPr>
                          <p:cNvPr id="118" name="Object 46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49" y="2450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9" name="Object 47"/>
              <p:cNvGraphicFramePr>
                <a:graphicFrameLocks/>
              </p:cNvGraphicFramePr>
              <p:nvPr/>
            </p:nvGraphicFramePr>
            <p:xfrm>
              <a:off x="524" y="1729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32" name="ClipArt" r:id="rId14" imgW="3473280" imgH="3106440" progId="">
                      <p:embed/>
                    </p:oleObj>
                  </mc:Choice>
                  <mc:Fallback>
                    <p:oleObj name="ClipArt" r:id="rId14" imgW="3473280" imgH="3106440" progId="">
                      <p:embed/>
                      <p:pic>
                        <p:nvPicPr>
                          <p:cNvPr id="119" name="Object 47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24" y="1729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0" name="Object 48"/>
              <p:cNvGraphicFramePr>
                <a:graphicFrameLocks/>
              </p:cNvGraphicFramePr>
              <p:nvPr/>
            </p:nvGraphicFramePr>
            <p:xfrm>
              <a:off x="2232" y="3531"/>
              <a:ext cx="446" cy="35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333" name="ClipArt" r:id="rId15" imgW="3473280" imgH="3106440" progId="">
                      <p:embed/>
                    </p:oleObj>
                  </mc:Choice>
                  <mc:Fallback>
                    <p:oleObj name="ClipArt" r:id="rId15" imgW="3473280" imgH="3106440" progId="">
                      <p:embed/>
                      <p:pic>
                        <p:nvPicPr>
                          <p:cNvPr id="120" name="Object 48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32" y="3531"/>
                            <a:ext cx="446" cy="35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blurRad="63500" dist="38099" dir="2700000" algn="ctr" rotWithShape="0">
                                    <a:schemeClr val="bg2">
                                      <a:alpha val="74998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9" name="Group 49"/>
            <p:cNvGrpSpPr>
              <a:grpSpLocks/>
            </p:cNvGrpSpPr>
            <p:nvPr/>
          </p:nvGrpSpPr>
          <p:grpSpPr bwMode="auto">
            <a:xfrm>
              <a:off x="1200" y="1726"/>
              <a:ext cx="3528" cy="2371"/>
              <a:chOff x="723" y="707"/>
              <a:chExt cx="4402" cy="3002"/>
            </a:xfrm>
          </p:grpSpPr>
          <p:grpSp>
            <p:nvGrpSpPr>
              <p:cNvPr id="46" name="Group 50"/>
              <p:cNvGrpSpPr>
                <a:grpSpLocks/>
              </p:cNvGrpSpPr>
              <p:nvPr/>
            </p:nvGrpSpPr>
            <p:grpSpPr bwMode="auto">
              <a:xfrm>
                <a:off x="723" y="707"/>
                <a:ext cx="4358" cy="3002"/>
                <a:chOff x="723" y="707"/>
                <a:chExt cx="4358" cy="3002"/>
              </a:xfrm>
            </p:grpSpPr>
            <p:sp>
              <p:nvSpPr>
                <p:cNvPr id="48" name="Freeform 51"/>
                <p:cNvSpPr>
                  <a:spLocks/>
                </p:cNvSpPr>
                <p:nvPr/>
              </p:nvSpPr>
              <p:spPr bwMode="auto">
                <a:xfrm>
                  <a:off x="2380" y="1520"/>
                  <a:ext cx="1224" cy="1512"/>
                </a:xfrm>
                <a:custGeom>
                  <a:avLst/>
                  <a:gdLst>
                    <a:gd name="T0" fmla="*/ 1224 w 1224"/>
                    <a:gd name="T1" fmla="*/ 0 h 1512"/>
                    <a:gd name="T2" fmla="*/ 1144 w 1224"/>
                    <a:gd name="T3" fmla="*/ 136 h 1512"/>
                    <a:gd name="T4" fmla="*/ 836 w 1224"/>
                    <a:gd name="T5" fmla="*/ 532 h 1512"/>
                    <a:gd name="T6" fmla="*/ 716 w 1224"/>
                    <a:gd name="T7" fmla="*/ 640 h 1512"/>
                    <a:gd name="T8" fmla="*/ 628 w 1224"/>
                    <a:gd name="T9" fmla="*/ 692 h 1512"/>
                    <a:gd name="T10" fmla="*/ 592 w 1224"/>
                    <a:gd name="T11" fmla="*/ 784 h 1512"/>
                    <a:gd name="T12" fmla="*/ 556 w 1224"/>
                    <a:gd name="T13" fmla="*/ 900 h 1512"/>
                    <a:gd name="T14" fmla="*/ 344 w 1224"/>
                    <a:gd name="T15" fmla="*/ 1188 h 1512"/>
                    <a:gd name="T16" fmla="*/ 148 w 1224"/>
                    <a:gd name="T17" fmla="*/ 1408 h 1512"/>
                    <a:gd name="T18" fmla="*/ 0 w 1224"/>
                    <a:gd name="T19" fmla="*/ 1512 h 15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24"/>
                    <a:gd name="T31" fmla="*/ 0 h 1512"/>
                    <a:gd name="T32" fmla="*/ 1224 w 1224"/>
                    <a:gd name="T33" fmla="*/ 1512 h 15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24" h="1512">
                      <a:moveTo>
                        <a:pt x="1224" y="0"/>
                      </a:moveTo>
                      <a:cubicBezTo>
                        <a:pt x="1216" y="23"/>
                        <a:pt x="1209" y="47"/>
                        <a:pt x="1144" y="136"/>
                      </a:cubicBezTo>
                      <a:cubicBezTo>
                        <a:pt x="1079" y="225"/>
                        <a:pt x="907" y="448"/>
                        <a:pt x="836" y="532"/>
                      </a:cubicBezTo>
                      <a:cubicBezTo>
                        <a:pt x="765" y="616"/>
                        <a:pt x="751" y="613"/>
                        <a:pt x="716" y="640"/>
                      </a:cubicBezTo>
                      <a:cubicBezTo>
                        <a:pt x="681" y="667"/>
                        <a:pt x="649" y="668"/>
                        <a:pt x="628" y="692"/>
                      </a:cubicBezTo>
                      <a:cubicBezTo>
                        <a:pt x="607" y="716"/>
                        <a:pt x="604" y="749"/>
                        <a:pt x="592" y="784"/>
                      </a:cubicBezTo>
                      <a:cubicBezTo>
                        <a:pt x="580" y="819"/>
                        <a:pt x="597" y="833"/>
                        <a:pt x="556" y="900"/>
                      </a:cubicBezTo>
                      <a:cubicBezTo>
                        <a:pt x="515" y="967"/>
                        <a:pt x="412" y="1103"/>
                        <a:pt x="344" y="1188"/>
                      </a:cubicBezTo>
                      <a:cubicBezTo>
                        <a:pt x="276" y="1273"/>
                        <a:pt x="205" y="1354"/>
                        <a:pt x="148" y="1408"/>
                      </a:cubicBezTo>
                      <a:cubicBezTo>
                        <a:pt x="91" y="1462"/>
                        <a:pt x="45" y="1487"/>
                        <a:pt x="0" y="151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52"/>
                <p:cNvSpPr>
                  <a:spLocks/>
                </p:cNvSpPr>
                <p:nvPr/>
              </p:nvSpPr>
              <p:spPr bwMode="auto">
                <a:xfrm>
                  <a:off x="2374" y="3064"/>
                  <a:ext cx="1212" cy="158"/>
                </a:xfrm>
                <a:custGeom>
                  <a:avLst/>
                  <a:gdLst>
                    <a:gd name="T0" fmla="*/ 0 w 1212"/>
                    <a:gd name="T1" fmla="*/ 54 h 158"/>
                    <a:gd name="T2" fmla="*/ 54 w 1212"/>
                    <a:gd name="T3" fmla="*/ 132 h 158"/>
                    <a:gd name="T4" fmla="*/ 126 w 1212"/>
                    <a:gd name="T5" fmla="*/ 150 h 158"/>
                    <a:gd name="T6" fmla="*/ 204 w 1212"/>
                    <a:gd name="T7" fmla="*/ 84 h 158"/>
                    <a:gd name="T8" fmla="*/ 390 w 1212"/>
                    <a:gd name="T9" fmla="*/ 30 h 158"/>
                    <a:gd name="T10" fmla="*/ 960 w 1212"/>
                    <a:gd name="T11" fmla="*/ 6 h 158"/>
                    <a:gd name="T12" fmla="*/ 1212 w 1212"/>
                    <a:gd name="T13" fmla="*/ 0 h 1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212"/>
                    <a:gd name="T22" fmla="*/ 0 h 158"/>
                    <a:gd name="T23" fmla="*/ 1212 w 1212"/>
                    <a:gd name="T24" fmla="*/ 158 h 15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212" h="158">
                      <a:moveTo>
                        <a:pt x="0" y="54"/>
                      </a:moveTo>
                      <a:cubicBezTo>
                        <a:pt x="16" y="85"/>
                        <a:pt x="33" y="116"/>
                        <a:pt x="54" y="132"/>
                      </a:cubicBezTo>
                      <a:cubicBezTo>
                        <a:pt x="75" y="148"/>
                        <a:pt x="101" y="158"/>
                        <a:pt x="126" y="150"/>
                      </a:cubicBezTo>
                      <a:cubicBezTo>
                        <a:pt x="151" y="142"/>
                        <a:pt x="160" y="104"/>
                        <a:pt x="204" y="84"/>
                      </a:cubicBezTo>
                      <a:cubicBezTo>
                        <a:pt x="248" y="64"/>
                        <a:pt x="264" y="43"/>
                        <a:pt x="390" y="30"/>
                      </a:cubicBezTo>
                      <a:cubicBezTo>
                        <a:pt x="516" y="17"/>
                        <a:pt x="823" y="11"/>
                        <a:pt x="960" y="6"/>
                      </a:cubicBezTo>
                      <a:cubicBezTo>
                        <a:pt x="1097" y="1"/>
                        <a:pt x="1154" y="0"/>
                        <a:pt x="1212" y="0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50" name="Group 53"/>
                <p:cNvGrpSpPr>
                  <a:grpSpLocks/>
                </p:cNvGrpSpPr>
                <p:nvPr/>
              </p:nvGrpSpPr>
              <p:grpSpPr bwMode="auto">
                <a:xfrm>
                  <a:off x="723" y="707"/>
                  <a:ext cx="4358" cy="3002"/>
                  <a:chOff x="723" y="711"/>
                  <a:chExt cx="4358" cy="3002"/>
                </a:xfrm>
              </p:grpSpPr>
              <p:sp>
                <p:nvSpPr>
                  <p:cNvPr id="51" name="Freeform 54"/>
                  <p:cNvSpPr>
                    <a:spLocks/>
                  </p:cNvSpPr>
                  <p:nvPr/>
                </p:nvSpPr>
                <p:spPr bwMode="auto">
                  <a:xfrm>
                    <a:off x="2356" y="1326"/>
                    <a:ext cx="1246" cy="110"/>
                  </a:xfrm>
                  <a:custGeom>
                    <a:avLst/>
                    <a:gdLst>
                      <a:gd name="T0" fmla="*/ 0 w 1246"/>
                      <a:gd name="T1" fmla="*/ 75 h 110"/>
                      <a:gd name="T2" fmla="*/ 94 w 1246"/>
                      <a:gd name="T3" fmla="*/ 7 h 110"/>
                      <a:gd name="T4" fmla="*/ 206 w 1246"/>
                      <a:gd name="T5" fmla="*/ 32 h 110"/>
                      <a:gd name="T6" fmla="*/ 280 w 1246"/>
                      <a:gd name="T7" fmla="*/ 98 h 110"/>
                      <a:gd name="T8" fmla="*/ 464 w 1246"/>
                      <a:gd name="T9" fmla="*/ 101 h 110"/>
                      <a:gd name="T10" fmla="*/ 1246 w 1246"/>
                      <a:gd name="T11" fmla="*/ 110 h 11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246"/>
                      <a:gd name="T19" fmla="*/ 0 h 110"/>
                      <a:gd name="T20" fmla="*/ 1246 w 1246"/>
                      <a:gd name="T21" fmla="*/ 110 h 11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246" h="110">
                        <a:moveTo>
                          <a:pt x="0" y="75"/>
                        </a:moveTo>
                        <a:cubicBezTo>
                          <a:pt x="30" y="44"/>
                          <a:pt x="60" y="14"/>
                          <a:pt x="94" y="7"/>
                        </a:cubicBezTo>
                        <a:cubicBezTo>
                          <a:pt x="128" y="0"/>
                          <a:pt x="175" y="17"/>
                          <a:pt x="206" y="32"/>
                        </a:cubicBezTo>
                        <a:cubicBezTo>
                          <a:pt x="237" y="47"/>
                          <a:pt x="237" y="87"/>
                          <a:pt x="280" y="98"/>
                        </a:cubicBezTo>
                        <a:cubicBezTo>
                          <a:pt x="323" y="109"/>
                          <a:pt x="303" y="99"/>
                          <a:pt x="464" y="101"/>
                        </a:cubicBezTo>
                        <a:cubicBezTo>
                          <a:pt x="625" y="103"/>
                          <a:pt x="939" y="107"/>
                          <a:pt x="1246" y="110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2" name="Freeform 55"/>
                  <p:cNvSpPr>
                    <a:spLocks/>
                  </p:cNvSpPr>
                  <p:nvPr/>
                </p:nvSpPr>
                <p:spPr bwMode="auto">
                  <a:xfrm>
                    <a:off x="3624" y="1512"/>
                    <a:ext cx="838" cy="1514"/>
                  </a:xfrm>
                  <a:custGeom>
                    <a:avLst/>
                    <a:gdLst>
                      <a:gd name="T0" fmla="*/ 0 w 838"/>
                      <a:gd name="T1" fmla="*/ 0 h 1514"/>
                      <a:gd name="T2" fmla="*/ 556 w 838"/>
                      <a:gd name="T3" fmla="*/ 468 h 1514"/>
                      <a:gd name="T4" fmla="*/ 760 w 838"/>
                      <a:gd name="T5" fmla="*/ 644 h 1514"/>
                      <a:gd name="T6" fmla="*/ 816 w 838"/>
                      <a:gd name="T7" fmla="*/ 716 h 1514"/>
                      <a:gd name="T8" fmla="*/ 828 w 838"/>
                      <a:gd name="T9" fmla="*/ 804 h 1514"/>
                      <a:gd name="T10" fmla="*/ 795 w 838"/>
                      <a:gd name="T11" fmla="*/ 912 h 1514"/>
                      <a:gd name="T12" fmla="*/ 572 w 838"/>
                      <a:gd name="T13" fmla="*/ 1120 h 1514"/>
                      <a:gd name="T14" fmla="*/ 270 w 838"/>
                      <a:gd name="T15" fmla="*/ 1377 h 1514"/>
                      <a:gd name="T16" fmla="*/ 21 w 838"/>
                      <a:gd name="T17" fmla="*/ 1514 h 15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38"/>
                      <a:gd name="T28" fmla="*/ 0 h 1514"/>
                      <a:gd name="T29" fmla="*/ 838 w 838"/>
                      <a:gd name="T30" fmla="*/ 1514 h 15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38" h="1514">
                        <a:moveTo>
                          <a:pt x="0" y="0"/>
                        </a:moveTo>
                        <a:cubicBezTo>
                          <a:pt x="93" y="78"/>
                          <a:pt x="429" y="361"/>
                          <a:pt x="556" y="468"/>
                        </a:cubicBezTo>
                        <a:cubicBezTo>
                          <a:pt x="683" y="575"/>
                          <a:pt x="717" y="603"/>
                          <a:pt x="760" y="644"/>
                        </a:cubicBezTo>
                        <a:cubicBezTo>
                          <a:pt x="803" y="685"/>
                          <a:pt x="805" y="689"/>
                          <a:pt x="816" y="716"/>
                        </a:cubicBezTo>
                        <a:cubicBezTo>
                          <a:pt x="827" y="743"/>
                          <a:pt x="831" y="771"/>
                          <a:pt x="828" y="804"/>
                        </a:cubicBezTo>
                        <a:cubicBezTo>
                          <a:pt x="825" y="837"/>
                          <a:pt x="838" y="859"/>
                          <a:pt x="795" y="912"/>
                        </a:cubicBezTo>
                        <a:cubicBezTo>
                          <a:pt x="752" y="965"/>
                          <a:pt x="660" y="1042"/>
                          <a:pt x="572" y="1120"/>
                        </a:cubicBezTo>
                        <a:cubicBezTo>
                          <a:pt x="484" y="1198"/>
                          <a:pt x="362" y="1311"/>
                          <a:pt x="270" y="1377"/>
                        </a:cubicBezTo>
                        <a:cubicBezTo>
                          <a:pt x="178" y="1443"/>
                          <a:pt x="96" y="1479"/>
                          <a:pt x="21" y="1514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3" name="Freeform 56"/>
                  <p:cNvSpPr>
                    <a:spLocks/>
                  </p:cNvSpPr>
                  <p:nvPr/>
                </p:nvSpPr>
                <p:spPr bwMode="auto">
                  <a:xfrm>
                    <a:off x="3619" y="1470"/>
                    <a:ext cx="1462" cy="1264"/>
                  </a:xfrm>
                  <a:custGeom>
                    <a:avLst/>
                    <a:gdLst>
                      <a:gd name="T0" fmla="*/ 0 w 1462"/>
                      <a:gd name="T1" fmla="*/ 0 h 1264"/>
                      <a:gd name="T2" fmla="*/ 181 w 1462"/>
                      <a:gd name="T3" fmla="*/ 146 h 1264"/>
                      <a:gd name="T4" fmla="*/ 573 w 1462"/>
                      <a:gd name="T5" fmla="*/ 478 h 1264"/>
                      <a:gd name="T6" fmla="*/ 809 w 1462"/>
                      <a:gd name="T7" fmla="*/ 674 h 1264"/>
                      <a:gd name="T8" fmla="*/ 869 w 1462"/>
                      <a:gd name="T9" fmla="*/ 750 h 1264"/>
                      <a:gd name="T10" fmla="*/ 912 w 1462"/>
                      <a:gd name="T11" fmla="*/ 886 h 1264"/>
                      <a:gd name="T12" fmla="*/ 963 w 1462"/>
                      <a:gd name="T13" fmla="*/ 946 h 1264"/>
                      <a:gd name="T14" fmla="*/ 1057 w 1462"/>
                      <a:gd name="T15" fmla="*/ 962 h 1264"/>
                      <a:gd name="T16" fmla="*/ 1195 w 1462"/>
                      <a:gd name="T17" fmla="*/ 1040 h 1264"/>
                      <a:gd name="T18" fmla="*/ 1462 w 1462"/>
                      <a:gd name="T19" fmla="*/ 1264 h 126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62"/>
                      <a:gd name="T31" fmla="*/ 0 h 1264"/>
                      <a:gd name="T32" fmla="*/ 1462 w 1462"/>
                      <a:gd name="T33" fmla="*/ 1264 h 126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62" h="1264">
                        <a:moveTo>
                          <a:pt x="0" y="0"/>
                        </a:moveTo>
                        <a:cubicBezTo>
                          <a:pt x="42" y="33"/>
                          <a:pt x="86" y="66"/>
                          <a:pt x="181" y="146"/>
                        </a:cubicBezTo>
                        <a:cubicBezTo>
                          <a:pt x="276" y="226"/>
                          <a:pt x="468" y="390"/>
                          <a:pt x="573" y="478"/>
                        </a:cubicBezTo>
                        <a:cubicBezTo>
                          <a:pt x="678" y="566"/>
                          <a:pt x="760" y="629"/>
                          <a:pt x="809" y="674"/>
                        </a:cubicBezTo>
                        <a:cubicBezTo>
                          <a:pt x="858" y="719"/>
                          <a:pt x="852" y="715"/>
                          <a:pt x="869" y="750"/>
                        </a:cubicBezTo>
                        <a:cubicBezTo>
                          <a:pt x="886" y="785"/>
                          <a:pt x="896" y="853"/>
                          <a:pt x="912" y="886"/>
                        </a:cubicBezTo>
                        <a:cubicBezTo>
                          <a:pt x="928" y="919"/>
                          <a:pt x="939" y="933"/>
                          <a:pt x="963" y="946"/>
                        </a:cubicBezTo>
                        <a:cubicBezTo>
                          <a:pt x="987" y="959"/>
                          <a:pt x="1018" y="946"/>
                          <a:pt x="1057" y="962"/>
                        </a:cubicBezTo>
                        <a:cubicBezTo>
                          <a:pt x="1096" y="978"/>
                          <a:pt x="1127" y="990"/>
                          <a:pt x="1195" y="1040"/>
                        </a:cubicBezTo>
                        <a:cubicBezTo>
                          <a:pt x="1263" y="1090"/>
                          <a:pt x="1362" y="1176"/>
                          <a:pt x="1462" y="1264"/>
                        </a:cubicBezTo>
                      </a:path>
                    </a:pathLst>
                  </a:cu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grpSp>
                <p:nvGrpSpPr>
                  <p:cNvPr id="54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723" y="711"/>
                    <a:ext cx="3704" cy="3002"/>
                    <a:chOff x="723" y="711"/>
                    <a:chExt cx="3704" cy="3002"/>
                  </a:xfrm>
                </p:grpSpPr>
                <p:grpSp>
                  <p:nvGrpSpPr>
                    <p:cNvPr id="55" name="Group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3" y="2372"/>
                      <a:ext cx="1613" cy="712"/>
                      <a:chOff x="723" y="2372"/>
                      <a:chExt cx="1613" cy="712"/>
                    </a:xfrm>
                  </p:grpSpPr>
                  <p:sp>
                    <p:nvSpPr>
                      <p:cNvPr id="77" name="Freeform 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8" y="2372"/>
                        <a:ext cx="1588" cy="712"/>
                      </a:xfrm>
                      <a:custGeom>
                        <a:avLst/>
                        <a:gdLst>
                          <a:gd name="T0" fmla="*/ 1588 w 1588"/>
                          <a:gd name="T1" fmla="*/ 712 h 712"/>
                          <a:gd name="T2" fmla="*/ 1292 w 1588"/>
                          <a:gd name="T3" fmla="*/ 460 h 712"/>
                          <a:gd name="T4" fmla="*/ 1020 w 1588"/>
                          <a:gd name="T5" fmla="*/ 228 h 712"/>
                          <a:gd name="T6" fmla="*/ 764 w 1588"/>
                          <a:gd name="T7" fmla="*/ 44 h 712"/>
                          <a:gd name="T8" fmla="*/ 567 w 1588"/>
                          <a:gd name="T9" fmla="*/ 27 h 712"/>
                          <a:gd name="T10" fmla="*/ 0 w 1588"/>
                          <a:gd name="T11" fmla="*/ 207 h 712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w 1588"/>
                          <a:gd name="T19" fmla="*/ 0 h 712"/>
                          <a:gd name="T20" fmla="*/ 1588 w 1588"/>
                          <a:gd name="T21" fmla="*/ 712 h 712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T18" t="T19" r="T20" b="T21"/>
                        <a:pathLst>
                          <a:path w="1588" h="712">
                            <a:moveTo>
                              <a:pt x="1588" y="712"/>
                            </a:moveTo>
                            <a:cubicBezTo>
                              <a:pt x="1539" y="670"/>
                              <a:pt x="1387" y="541"/>
                              <a:pt x="1292" y="460"/>
                            </a:cubicBezTo>
                            <a:cubicBezTo>
                              <a:pt x="1197" y="379"/>
                              <a:pt x="1108" y="297"/>
                              <a:pt x="1020" y="228"/>
                            </a:cubicBezTo>
                            <a:cubicBezTo>
                              <a:pt x="932" y="159"/>
                              <a:pt x="840" y="78"/>
                              <a:pt x="764" y="44"/>
                            </a:cubicBezTo>
                            <a:cubicBezTo>
                              <a:pt x="688" y="10"/>
                              <a:pt x="694" y="0"/>
                              <a:pt x="567" y="27"/>
                            </a:cubicBezTo>
                            <a:cubicBezTo>
                              <a:pt x="440" y="54"/>
                              <a:pt x="217" y="130"/>
                              <a:pt x="0" y="207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" name="Oval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23" y="2486"/>
                        <a:ext cx="61" cy="14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56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1716" y="972"/>
                      <a:ext cx="620" cy="484"/>
                    </a:xfrm>
                    <a:custGeom>
                      <a:avLst/>
                      <a:gdLst>
                        <a:gd name="T0" fmla="*/ 620 w 620"/>
                        <a:gd name="T1" fmla="*/ 484 h 484"/>
                        <a:gd name="T2" fmla="*/ 432 w 620"/>
                        <a:gd name="T3" fmla="*/ 372 h 484"/>
                        <a:gd name="T4" fmla="*/ 132 w 620"/>
                        <a:gd name="T5" fmla="*/ 196 h 484"/>
                        <a:gd name="T6" fmla="*/ 0 w 620"/>
                        <a:gd name="T7" fmla="*/ 0 h 484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620"/>
                        <a:gd name="T13" fmla="*/ 0 h 484"/>
                        <a:gd name="T14" fmla="*/ 620 w 620"/>
                        <a:gd name="T15" fmla="*/ 484 h 484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620" h="484">
                          <a:moveTo>
                            <a:pt x="620" y="484"/>
                          </a:moveTo>
                          <a:cubicBezTo>
                            <a:pt x="566" y="452"/>
                            <a:pt x="513" y="420"/>
                            <a:pt x="432" y="372"/>
                          </a:cubicBezTo>
                          <a:cubicBezTo>
                            <a:pt x="351" y="324"/>
                            <a:pt x="204" y="258"/>
                            <a:pt x="132" y="196"/>
                          </a:cubicBezTo>
                          <a:cubicBezTo>
                            <a:pt x="60" y="134"/>
                            <a:pt x="30" y="67"/>
                            <a:pt x="0" y="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" name="Oval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686" y="864"/>
                      <a:ext cx="61" cy="14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58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07" y="711"/>
                      <a:ext cx="2120" cy="2332"/>
                      <a:chOff x="2307" y="711"/>
                      <a:chExt cx="2120" cy="2332"/>
                    </a:xfrm>
                  </p:grpSpPr>
                  <p:sp>
                    <p:nvSpPr>
                      <p:cNvPr id="67" name="Freeform 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47" y="1530"/>
                        <a:ext cx="595" cy="1513"/>
                      </a:xfrm>
                      <a:custGeom>
                        <a:avLst/>
                        <a:gdLst>
                          <a:gd name="T0" fmla="*/ 0 w 595"/>
                          <a:gd name="T1" fmla="*/ 1513 h 1513"/>
                          <a:gd name="T2" fmla="*/ 213 w 595"/>
                          <a:gd name="T3" fmla="*/ 1298 h 1513"/>
                          <a:gd name="T4" fmla="*/ 357 w 595"/>
                          <a:gd name="T5" fmla="*/ 1114 h 1513"/>
                          <a:gd name="T6" fmla="*/ 561 w 595"/>
                          <a:gd name="T7" fmla="*/ 822 h 1513"/>
                          <a:gd name="T8" fmla="*/ 527 w 595"/>
                          <a:gd name="T9" fmla="*/ 606 h 1513"/>
                          <a:gd name="T10" fmla="*/ 155 w 595"/>
                          <a:gd name="T11" fmla="*/ 132 h 1513"/>
                          <a:gd name="T12" fmla="*/ 9 w 595"/>
                          <a:gd name="T13" fmla="*/ 0 h 1513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595"/>
                          <a:gd name="T22" fmla="*/ 0 h 1513"/>
                          <a:gd name="T23" fmla="*/ 595 w 595"/>
                          <a:gd name="T24" fmla="*/ 1513 h 1513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595" h="1513">
                            <a:moveTo>
                              <a:pt x="0" y="1513"/>
                            </a:moveTo>
                            <a:cubicBezTo>
                              <a:pt x="35" y="1477"/>
                              <a:pt x="154" y="1364"/>
                              <a:pt x="213" y="1298"/>
                            </a:cubicBezTo>
                            <a:cubicBezTo>
                              <a:pt x="272" y="1232"/>
                              <a:pt x="299" y="1193"/>
                              <a:pt x="357" y="1114"/>
                            </a:cubicBezTo>
                            <a:cubicBezTo>
                              <a:pt x="415" y="1035"/>
                              <a:pt x="533" y="907"/>
                              <a:pt x="561" y="822"/>
                            </a:cubicBezTo>
                            <a:cubicBezTo>
                              <a:pt x="589" y="737"/>
                              <a:pt x="595" y="721"/>
                              <a:pt x="527" y="606"/>
                            </a:cubicBezTo>
                            <a:cubicBezTo>
                              <a:pt x="459" y="491"/>
                              <a:pt x="241" y="233"/>
                              <a:pt x="155" y="132"/>
                            </a:cubicBezTo>
                            <a:cubicBezTo>
                              <a:pt x="69" y="31"/>
                              <a:pt x="39" y="28"/>
                              <a:pt x="9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" name="Freeform 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44" y="828"/>
                        <a:ext cx="224" cy="564"/>
                      </a:xfrm>
                      <a:custGeom>
                        <a:avLst/>
                        <a:gdLst>
                          <a:gd name="T0" fmla="*/ 0 w 224"/>
                          <a:gd name="T1" fmla="*/ 564 h 564"/>
                          <a:gd name="T2" fmla="*/ 52 w 224"/>
                          <a:gd name="T3" fmla="*/ 488 h 564"/>
                          <a:gd name="T4" fmla="*/ 104 w 224"/>
                          <a:gd name="T5" fmla="*/ 480 h 564"/>
                          <a:gd name="T6" fmla="*/ 148 w 224"/>
                          <a:gd name="T7" fmla="*/ 436 h 564"/>
                          <a:gd name="T8" fmla="*/ 204 w 224"/>
                          <a:gd name="T9" fmla="*/ 264 h 564"/>
                          <a:gd name="T10" fmla="*/ 224 w 224"/>
                          <a:gd name="T11" fmla="*/ 0 h 564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w 224"/>
                          <a:gd name="T19" fmla="*/ 0 h 564"/>
                          <a:gd name="T20" fmla="*/ 224 w 224"/>
                          <a:gd name="T21" fmla="*/ 564 h 564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T18" t="T19" r="T20" b="T21"/>
                        <a:pathLst>
                          <a:path w="224" h="564">
                            <a:moveTo>
                              <a:pt x="0" y="564"/>
                            </a:moveTo>
                            <a:cubicBezTo>
                              <a:pt x="17" y="533"/>
                              <a:pt x="35" y="502"/>
                              <a:pt x="52" y="488"/>
                            </a:cubicBezTo>
                            <a:cubicBezTo>
                              <a:pt x="69" y="474"/>
                              <a:pt x="88" y="489"/>
                              <a:pt x="104" y="480"/>
                            </a:cubicBezTo>
                            <a:cubicBezTo>
                              <a:pt x="120" y="471"/>
                              <a:pt x="131" y="472"/>
                              <a:pt x="148" y="436"/>
                            </a:cubicBezTo>
                            <a:cubicBezTo>
                              <a:pt x="165" y="400"/>
                              <a:pt x="191" y="337"/>
                              <a:pt x="204" y="264"/>
                            </a:cubicBezTo>
                            <a:cubicBezTo>
                              <a:pt x="217" y="191"/>
                              <a:pt x="220" y="95"/>
                              <a:pt x="224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" name="Freeform 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12" y="844"/>
                        <a:ext cx="184" cy="568"/>
                      </a:xfrm>
                      <a:custGeom>
                        <a:avLst/>
                        <a:gdLst>
                          <a:gd name="T0" fmla="*/ 184 w 184"/>
                          <a:gd name="T1" fmla="*/ 568 h 568"/>
                          <a:gd name="T2" fmla="*/ 148 w 184"/>
                          <a:gd name="T3" fmla="*/ 444 h 568"/>
                          <a:gd name="T4" fmla="*/ 0 w 184"/>
                          <a:gd name="T5" fmla="*/ 0 h 568"/>
                          <a:gd name="T6" fmla="*/ 0 60000 65536"/>
                          <a:gd name="T7" fmla="*/ 0 60000 65536"/>
                          <a:gd name="T8" fmla="*/ 0 60000 65536"/>
                          <a:gd name="T9" fmla="*/ 0 w 184"/>
                          <a:gd name="T10" fmla="*/ 0 h 568"/>
                          <a:gd name="T11" fmla="*/ 184 w 184"/>
                          <a:gd name="T12" fmla="*/ 568 h 568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184" h="568">
                            <a:moveTo>
                              <a:pt x="184" y="568"/>
                            </a:moveTo>
                            <a:cubicBezTo>
                              <a:pt x="181" y="553"/>
                              <a:pt x="179" y="539"/>
                              <a:pt x="148" y="444"/>
                            </a:cubicBezTo>
                            <a:cubicBezTo>
                              <a:pt x="117" y="349"/>
                              <a:pt x="58" y="174"/>
                              <a:pt x="0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" name="Freeform 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28" y="1008"/>
                        <a:ext cx="776" cy="432"/>
                      </a:xfrm>
                      <a:custGeom>
                        <a:avLst/>
                        <a:gdLst>
                          <a:gd name="T0" fmla="*/ 0 w 776"/>
                          <a:gd name="T1" fmla="*/ 432 h 432"/>
                          <a:gd name="T2" fmla="*/ 556 w 776"/>
                          <a:gd name="T3" fmla="*/ 188 h 432"/>
                          <a:gd name="T4" fmla="*/ 776 w 776"/>
                          <a:gd name="T5" fmla="*/ 0 h 432"/>
                          <a:gd name="T6" fmla="*/ 0 60000 65536"/>
                          <a:gd name="T7" fmla="*/ 0 60000 65536"/>
                          <a:gd name="T8" fmla="*/ 0 60000 65536"/>
                          <a:gd name="T9" fmla="*/ 0 w 776"/>
                          <a:gd name="T10" fmla="*/ 0 h 432"/>
                          <a:gd name="T11" fmla="*/ 776 w 776"/>
                          <a:gd name="T12" fmla="*/ 432 h 432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776" h="432">
                            <a:moveTo>
                              <a:pt x="0" y="432"/>
                            </a:moveTo>
                            <a:cubicBezTo>
                              <a:pt x="213" y="346"/>
                              <a:pt x="427" y="260"/>
                              <a:pt x="556" y="188"/>
                            </a:cubicBezTo>
                            <a:cubicBezTo>
                              <a:pt x="685" y="116"/>
                              <a:pt x="730" y="58"/>
                              <a:pt x="776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" name="Oval 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541" y="711"/>
                        <a:ext cx="61" cy="14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" name="Oval 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85" y="729"/>
                        <a:ext cx="61" cy="14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" name="Oval 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66" y="896"/>
                        <a:ext cx="61" cy="14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" name="Oval 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59" y="1382"/>
                        <a:ext cx="95" cy="189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" name="Freeform 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0" y="1506"/>
                        <a:ext cx="1236" cy="1518"/>
                      </a:xfrm>
                      <a:custGeom>
                        <a:avLst/>
                        <a:gdLst>
                          <a:gd name="T0" fmla="*/ 0 w 1236"/>
                          <a:gd name="T1" fmla="*/ 0 h 1518"/>
                          <a:gd name="T2" fmla="*/ 114 w 1236"/>
                          <a:gd name="T3" fmla="*/ 96 h 1518"/>
                          <a:gd name="T4" fmla="*/ 222 w 1236"/>
                          <a:gd name="T5" fmla="*/ 204 h 1518"/>
                          <a:gd name="T6" fmla="*/ 522 w 1236"/>
                          <a:gd name="T7" fmla="*/ 588 h 1518"/>
                          <a:gd name="T8" fmla="*/ 576 w 1236"/>
                          <a:gd name="T9" fmla="*/ 666 h 1518"/>
                          <a:gd name="T10" fmla="*/ 630 w 1236"/>
                          <a:gd name="T11" fmla="*/ 804 h 1518"/>
                          <a:gd name="T12" fmla="*/ 660 w 1236"/>
                          <a:gd name="T13" fmla="*/ 876 h 1518"/>
                          <a:gd name="T14" fmla="*/ 708 w 1236"/>
                          <a:gd name="T15" fmla="*/ 918 h 1518"/>
                          <a:gd name="T16" fmla="*/ 852 w 1236"/>
                          <a:gd name="T17" fmla="*/ 1020 h 1518"/>
                          <a:gd name="T18" fmla="*/ 1014 w 1236"/>
                          <a:gd name="T19" fmla="*/ 1206 h 1518"/>
                          <a:gd name="T20" fmla="*/ 1236 w 1236"/>
                          <a:gd name="T21" fmla="*/ 1518 h 1518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w 1236"/>
                          <a:gd name="T34" fmla="*/ 0 h 1518"/>
                          <a:gd name="T35" fmla="*/ 1236 w 1236"/>
                          <a:gd name="T36" fmla="*/ 1518 h 1518"/>
                        </a:gdLst>
                        <a:ahLst/>
                        <a:cxnLst>
                          <a:cxn ang="T22">
                            <a:pos x="T0" y="T1"/>
                          </a:cxn>
                          <a:cxn ang="T23">
                            <a:pos x="T2" y="T3"/>
                          </a:cxn>
                          <a:cxn ang="T24">
                            <a:pos x="T4" y="T5"/>
                          </a:cxn>
                          <a:cxn ang="T25">
                            <a:pos x="T6" y="T7"/>
                          </a:cxn>
                          <a:cxn ang="T26">
                            <a:pos x="T8" y="T9"/>
                          </a:cxn>
                          <a:cxn ang="T27">
                            <a:pos x="T10" y="T11"/>
                          </a:cxn>
                          <a:cxn ang="T28">
                            <a:pos x="T12" y="T13"/>
                          </a:cxn>
                          <a:cxn ang="T29">
                            <a:pos x="T14" y="T15"/>
                          </a:cxn>
                          <a:cxn ang="T30">
                            <a:pos x="T16" y="T17"/>
                          </a:cxn>
                          <a:cxn ang="T31">
                            <a:pos x="T18" y="T19"/>
                          </a:cxn>
                          <a:cxn ang="T32">
                            <a:pos x="T20" y="T21"/>
                          </a:cxn>
                        </a:cxnLst>
                        <a:rect l="T33" t="T34" r="T35" b="T36"/>
                        <a:pathLst>
                          <a:path w="1236" h="1518">
                            <a:moveTo>
                              <a:pt x="0" y="0"/>
                            </a:moveTo>
                            <a:cubicBezTo>
                              <a:pt x="37" y="28"/>
                              <a:pt x="77" y="62"/>
                              <a:pt x="114" y="96"/>
                            </a:cubicBezTo>
                            <a:cubicBezTo>
                              <a:pt x="151" y="130"/>
                              <a:pt x="154" y="122"/>
                              <a:pt x="222" y="204"/>
                            </a:cubicBezTo>
                            <a:cubicBezTo>
                              <a:pt x="290" y="286"/>
                              <a:pt x="463" y="511"/>
                              <a:pt x="522" y="588"/>
                            </a:cubicBezTo>
                            <a:cubicBezTo>
                              <a:pt x="581" y="665"/>
                              <a:pt x="558" y="630"/>
                              <a:pt x="576" y="666"/>
                            </a:cubicBezTo>
                            <a:cubicBezTo>
                              <a:pt x="594" y="702"/>
                              <a:pt x="616" y="769"/>
                              <a:pt x="630" y="804"/>
                            </a:cubicBezTo>
                            <a:cubicBezTo>
                              <a:pt x="644" y="839"/>
                              <a:pt x="647" y="857"/>
                              <a:pt x="660" y="876"/>
                            </a:cubicBezTo>
                            <a:cubicBezTo>
                              <a:pt x="673" y="895"/>
                              <a:pt x="676" y="894"/>
                              <a:pt x="708" y="918"/>
                            </a:cubicBezTo>
                            <a:cubicBezTo>
                              <a:pt x="740" y="942"/>
                              <a:pt x="801" y="972"/>
                              <a:pt x="852" y="1020"/>
                            </a:cubicBezTo>
                            <a:cubicBezTo>
                              <a:pt x="903" y="1068"/>
                              <a:pt x="950" y="1123"/>
                              <a:pt x="1014" y="1206"/>
                            </a:cubicBezTo>
                            <a:cubicBezTo>
                              <a:pt x="1078" y="1289"/>
                              <a:pt x="1157" y="1403"/>
                              <a:pt x="1236" y="1518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" name="Oval 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07" y="1369"/>
                        <a:ext cx="95" cy="189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59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46" y="2961"/>
                      <a:ext cx="1908" cy="752"/>
                      <a:chOff x="1746" y="2961"/>
                      <a:chExt cx="1908" cy="752"/>
                    </a:xfrm>
                  </p:grpSpPr>
                  <p:sp>
                    <p:nvSpPr>
                      <p:cNvPr id="60" name="Freeform 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65" y="3118"/>
                        <a:ext cx="645" cy="476"/>
                      </a:xfrm>
                      <a:custGeom>
                        <a:avLst/>
                        <a:gdLst>
                          <a:gd name="T0" fmla="*/ 628 w 645"/>
                          <a:gd name="T1" fmla="*/ 476 h 476"/>
                          <a:gd name="T2" fmla="*/ 645 w 645"/>
                          <a:gd name="T3" fmla="*/ 372 h 476"/>
                          <a:gd name="T4" fmla="*/ 628 w 645"/>
                          <a:gd name="T5" fmla="*/ 157 h 476"/>
                          <a:gd name="T6" fmla="*/ 585 w 645"/>
                          <a:gd name="T7" fmla="*/ 11 h 476"/>
                          <a:gd name="T8" fmla="*/ 413 w 645"/>
                          <a:gd name="T9" fmla="*/ 89 h 476"/>
                          <a:gd name="T10" fmla="*/ 232 w 645"/>
                          <a:gd name="T11" fmla="*/ 192 h 476"/>
                          <a:gd name="T12" fmla="*/ 0 w 645"/>
                          <a:gd name="T13" fmla="*/ 286 h 47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645"/>
                          <a:gd name="T22" fmla="*/ 0 h 476"/>
                          <a:gd name="T23" fmla="*/ 645 w 645"/>
                          <a:gd name="T24" fmla="*/ 476 h 47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645" h="476">
                            <a:moveTo>
                              <a:pt x="628" y="476"/>
                            </a:moveTo>
                            <a:cubicBezTo>
                              <a:pt x="636" y="450"/>
                              <a:pt x="645" y="425"/>
                              <a:pt x="645" y="372"/>
                            </a:cubicBezTo>
                            <a:cubicBezTo>
                              <a:pt x="645" y="319"/>
                              <a:pt x="638" y="217"/>
                              <a:pt x="628" y="157"/>
                            </a:cubicBezTo>
                            <a:cubicBezTo>
                              <a:pt x="618" y="97"/>
                              <a:pt x="621" y="22"/>
                              <a:pt x="585" y="11"/>
                            </a:cubicBezTo>
                            <a:cubicBezTo>
                              <a:pt x="549" y="0"/>
                              <a:pt x="472" y="59"/>
                              <a:pt x="413" y="89"/>
                            </a:cubicBezTo>
                            <a:cubicBezTo>
                              <a:pt x="354" y="119"/>
                              <a:pt x="301" y="159"/>
                              <a:pt x="232" y="192"/>
                            </a:cubicBezTo>
                            <a:cubicBezTo>
                              <a:pt x="163" y="225"/>
                              <a:pt x="48" y="266"/>
                              <a:pt x="0" y="286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Freeform 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96" y="3076"/>
                        <a:ext cx="124" cy="520"/>
                      </a:xfrm>
                      <a:custGeom>
                        <a:avLst/>
                        <a:gdLst>
                          <a:gd name="T0" fmla="*/ 120 w 124"/>
                          <a:gd name="T1" fmla="*/ 0 h 520"/>
                          <a:gd name="T2" fmla="*/ 104 w 124"/>
                          <a:gd name="T3" fmla="*/ 152 h 520"/>
                          <a:gd name="T4" fmla="*/ 0 w 124"/>
                          <a:gd name="T5" fmla="*/ 520 h 520"/>
                          <a:gd name="T6" fmla="*/ 0 60000 65536"/>
                          <a:gd name="T7" fmla="*/ 0 60000 65536"/>
                          <a:gd name="T8" fmla="*/ 0 60000 65536"/>
                          <a:gd name="T9" fmla="*/ 0 w 124"/>
                          <a:gd name="T10" fmla="*/ 0 h 520"/>
                          <a:gd name="T11" fmla="*/ 124 w 124"/>
                          <a:gd name="T12" fmla="*/ 520 h 520"/>
                        </a:gdLst>
                        <a:ahLst/>
                        <a:cxnLst>
                          <a:cxn ang="T6">
                            <a:pos x="T0" y="T1"/>
                          </a:cxn>
                          <a:cxn ang="T7">
                            <a:pos x="T2" y="T3"/>
                          </a:cxn>
                          <a:cxn ang="T8">
                            <a:pos x="T4" y="T5"/>
                          </a:cxn>
                        </a:cxnLst>
                        <a:rect l="T9" t="T10" r="T11" b="T12"/>
                        <a:pathLst>
                          <a:path w="124" h="520">
                            <a:moveTo>
                              <a:pt x="120" y="0"/>
                            </a:moveTo>
                            <a:cubicBezTo>
                              <a:pt x="122" y="32"/>
                              <a:pt x="124" y="65"/>
                              <a:pt x="104" y="152"/>
                            </a:cubicBezTo>
                            <a:cubicBezTo>
                              <a:pt x="84" y="239"/>
                              <a:pt x="42" y="379"/>
                              <a:pt x="0" y="52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Oval 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69" y="3567"/>
                        <a:ext cx="61" cy="14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Oval 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746" y="3383"/>
                        <a:ext cx="61" cy="14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4" name="Oval 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471" y="3550"/>
                        <a:ext cx="61" cy="146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" name="Oval 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59" y="2961"/>
                        <a:ext cx="95" cy="189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" name="Oval 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307" y="2991"/>
                        <a:ext cx="95" cy="189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</p:grpSp>
          <p:sp>
            <p:nvSpPr>
              <p:cNvPr id="47" name="Oval 82"/>
              <p:cNvSpPr>
                <a:spLocks noChangeArrowheads="1"/>
              </p:cNvSpPr>
              <p:nvPr/>
            </p:nvSpPr>
            <p:spPr bwMode="auto">
              <a:xfrm>
                <a:off x="5064" y="2691"/>
                <a:ext cx="61" cy="14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" name="Group 83"/>
            <p:cNvGrpSpPr>
              <a:grpSpLocks/>
            </p:cNvGrpSpPr>
            <p:nvPr/>
          </p:nvGrpSpPr>
          <p:grpSpPr bwMode="auto">
            <a:xfrm>
              <a:off x="1248" y="1872"/>
              <a:ext cx="3667" cy="2250"/>
              <a:chOff x="714" y="872"/>
              <a:chExt cx="4576" cy="2849"/>
            </a:xfrm>
          </p:grpSpPr>
          <p:grpSp>
            <p:nvGrpSpPr>
              <p:cNvPr id="13" name="Group 84"/>
              <p:cNvGrpSpPr>
                <a:grpSpLocks/>
              </p:cNvGrpSpPr>
              <p:nvPr/>
            </p:nvGrpSpPr>
            <p:grpSpPr bwMode="auto">
              <a:xfrm>
                <a:off x="714" y="872"/>
                <a:ext cx="4576" cy="2849"/>
                <a:chOff x="710" y="868"/>
                <a:chExt cx="4576" cy="2849"/>
              </a:xfrm>
            </p:grpSpPr>
            <p:sp>
              <p:nvSpPr>
                <p:cNvPr id="15" name="Freeform 85"/>
                <p:cNvSpPr>
                  <a:spLocks/>
                </p:cNvSpPr>
                <p:nvPr/>
              </p:nvSpPr>
              <p:spPr bwMode="auto">
                <a:xfrm>
                  <a:off x="1878" y="3136"/>
                  <a:ext cx="584" cy="300"/>
                </a:xfrm>
                <a:custGeom>
                  <a:avLst/>
                  <a:gdLst>
                    <a:gd name="T0" fmla="*/ 584 w 584"/>
                    <a:gd name="T1" fmla="*/ 0 h 300"/>
                    <a:gd name="T2" fmla="*/ 540 w 584"/>
                    <a:gd name="T3" fmla="*/ 48 h 300"/>
                    <a:gd name="T4" fmla="*/ 472 w 584"/>
                    <a:gd name="T5" fmla="*/ 68 h 300"/>
                    <a:gd name="T6" fmla="*/ 424 w 584"/>
                    <a:gd name="T7" fmla="*/ 68 h 300"/>
                    <a:gd name="T8" fmla="*/ 320 w 584"/>
                    <a:gd name="T9" fmla="*/ 108 h 300"/>
                    <a:gd name="T10" fmla="*/ 56 w 584"/>
                    <a:gd name="T11" fmla="*/ 264 h 300"/>
                    <a:gd name="T12" fmla="*/ 0 w 584"/>
                    <a:gd name="T13" fmla="*/ 300 h 3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84"/>
                    <a:gd name="T22" fmla="*/ 0 h 300"/>
                    <a:gd name="T23" fmla="*/ 584 w 584"/>
                    <a:gd name="T24" fmla="*/ 300 h 3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84" h="300">
                      <a:moveTo>
                        <a:pt x="584" y="0"/>
                      </a:moveTo>
                      <a:lnTo>
                        <a:pt x="540" y="48"/>
                      </a:lnTo>
                      <a:lnTo>
                        <a:pt x="472" y="68"/>
                      </a:lnTo>
                      <a:lnTo>
                        <a:pt x="424" y="68"/>
                      </a:lnTo>
                      <a:lnTo>
                        <a:pt x="320" y="108"/>
                      </a:lnTo>
                      <a:lnTo>
                        <a:pt x="56" y="264"/>
                      </a:lnTo>
                      <a:lnTo>
                        <a:pt x="0" y="300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16" name="Group 86"/>
                <p:cNvGrpSpPr>
                  <a:grpSpLocks/>
                </p:cNvGrpSpPr>
                <p:nvPr/>
              </p:nvGrpSpPr>
              <p:grpSpPr bwMode="auto">
                <a:xfrm>
                  <a:off x="739" y="868"/>
                  <a:ext cx="4547" cy="2849"/>
                  <a:chOff x="739" y="868"/>
                  <a:chExt cx="4547" cy="2849"/>
                </a:xfrm>
              </p:grpSpPr>
              <p:grpSp>
                <p:nvGrpSpPr>
                  <p:cNvPr id="18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1842" y="1015"/>
                    <a:ext cx="3444" cy="2702"/>
                    <a:chOff x="1842" y="1015"/>
                    <a:chExt cx="3444" cy="2702"/>
                  </a:xfrm>
                </p:grpSpPr>
                <p:sp>
                  <p:nvSpPr>
                    <p:cNvPr id="25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2519" y="1443"/>
                      <a:ext cx="2081" cy="816"/>
                    </a:xfrm>
                    <a:custGeom>
                      <a:avLst/>
                      <a:gdLst>
                        <a:gd name="T0" fmla="*/ 0 w 2081"/>
                        <a:gd name="T1" fmla="*/ 0 h 816"/>
                        <a:gd name="T2" fmla="*/ 103 w 2081"/>
                        <a:gd name="T3" fmla="*/ 43 h 816"/>
                        <a:gd name="T4" fmla="*/ 507 w 2081"/>
                        <a:gd name="T5" fmla="*/ 51 h 816"/>
                        <a:gd name="T6" fmla="*/ 833 w 2081"/>
                        <a:gd name="T7" fmla="*/ 56 h 816"/>
                        <a:gd name="T8" fmla="*/ 989 w 2081"/>
                        <a:gd name="T9" fmla="*/ 86 h 816"/>
                        <a:gd name="T10" fmla="*/ 1057 w 2081"/>
                        <a:gd name="T11" fmla="*/ 152 h 816"/>
                        <a:gd name="T12" fmla="*/ 1137 w 2081"/>
                        <a:gd name="T13" fmla="*/ 168 h 816"/>
                        <a:gd name="T14" fmla="*/ 1261 w 2081"/>
                        <a:gd name="T15" fmla="*/ 148 h 816"/>
                        <a:gd name="T16" fmla="*/ 1409 w 2081"/>
                        <a:gd name="T17" fmla="*/ 252 h 816"/>
                        <a:gd name="T18" fmla="*/ 2081 w 2081"/>
                        <a:gd name="T19" fmla="*/ 816 h 81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2081"/>
                        <a:gd name="T31" fmla="*/ 0 h 816"/>
                        <a:gd name="T32" fmla="*/ 2081 w 2081"/>
                        <a:gd name="T33" fmla="*/ 816 h 816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2081" h="816">
                          <a:moveTo>
                            <a:pt x="0" y="0"/>
                          </a:moveTo>
                          <a:cubicBezTo>
                            <a:pt x="9" y="17"/>
                            <a:pt x="19" y="35"/>
                            <a:pt x="103" y="43"/>
                          </a:cubicBezTo>
                          <a:cubicBezTo>
                            <a:pt x="187" y="51"/>
                            <a:pt x="385" y="49"/>
                            <a:pt x="507" y="51"/>
                          </a:cubicBezTo>
                          <a:cubicBezTo>
                            <a:pt x="629" y="53"/>
                            <a:pt x="753" y="50"/>
                            <a:pt x="833" y="56"/>
                          </a:cubicBezTo>
                          <a:cubicBezTo>
                            <a:pt x="913" y="62"/>
                            <a:pt x="952" y="70"/>
                            <a:pt x="989" y="86"/>
                          </a:cubicBezTo>
                          <a:cubicBezTo>
                            <a:pt x="1026" y="102"/>
                            <a:pt x="1032" y="138"/>
                            <a:pt x="1057" y="152"/>
                          </a:cubicBezTo>
                          <a:cubicBezTo>
                            <a:pt x="1082" y="166"/>
                            <a:pt x="1103" y="169"/>
                            <a:pt x="1137" y="168"/>
                          </a:cubicBezTo>
                          <a:cubicBezTo>
                            <a:pt x="1171" y="167"/>
                            <a:pt x="1216" y="134"/>
                            <a:pt x="1261" y="148"/>
                          </a:cubicBezTo>
                          <a:cubicBezTo>
                            <a:pt x="1306" y="162"/>
                            <a:pt x="1272" y="141"/>
                            <a:pt x="1409" y="252"/>
                          </a:cubicBezTo>
                          <a:cubicBezTo>
                            <a:pt x="1546" y="363"/>
                            <a:pt x="1941" y="698"/>
                            <a:pt x="2081" y="816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6" name="Group 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42" y="1015"/>
                      <a:ext cx="3444" cy="2702"/>
                      <a:chOff x="1842" y="1015"/>
                      <a:chExt cx="3444" cy="2702"/>
                    </a:xfrm>
                  </p:grpSpPr>
                  <p:sp>
                    <p:nvSpPr>
                      <p:cNvPr id="27" name="Freeform 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93" y="1504"/>
                        <a:ext cx="603" cy="746"/>
                      </a:xfrm>
                      <a:custGeom>
                        <a:avLst/>
                        <a:gdLst>
                          <a:gd name="T0" fmla="*/ 0 w 603"/>
                          <a:gd name="T1" fmla="*/ 0 h 746"/>
                          <a:gd name="T2" fmla="*/ 147 w 603"/>
                          <a:gd name="T3" fmla="*/ 212 h 746"/>
                          <a:gd name="T4" fmla="*/ 483 w 603"/>
                          <a:gd name="T5" fmla="*/ 626 h 746"/>
                          <a:gd name="T6" fmla="*/ 603 w 603"/>
                          <a:gd name="T7" fmla="*/ 746 h 746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0 w 603"/>
                          <a:gd name="T13" fmla="*/ 0 h 746"/>
                          <a:gd name="T14" fmla="*/ 603 w 603"/>
                          <a:gd name="T15" fmla="*/ 746 h 746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603" h="746">
                            <a:moveTo>
                              <a:pt x="0" y="0"/>
                            </a:moveTo>
                            <a:cubicBezTo>
                              <a:pt x="24" y="35"/>
                              <a:pt x="67" y="108"/>
                              <a:pt x="147" y="212"/>
                            </a:cubicBezTo>
                            <a:cubicBezTo>
                              <a:pt x="227" y="316"/>
                              <a:pt x="407" y="537"/>
                              <a:pt x="483" y="626"/>
                            </a:cubicBezTo>
                            <a:cubicBezTo>
                              <a:pt x="559" y="715"/>
                              <a:pt x="578" y="721"/>
                              <a:pt x="603" y="746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8" name="Freeform 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85" y="2338"/>
                        <a:ext cx="601" cy="705"/>
                      </a:xfrm>
                      <a:custGeom>
                        <a:avLst/>
                        <a:gdLst>
                          <a:gd name="T0" fmla="*/ 0 w 601"/>
                          <a:gd name="T1" fmla="*/ 705 h 705"/>
                          <a:gd name="T2" fmla="*/ 214 w 601"/>
                          <a:gd name="T3" fmla="*/ 447 h 705"/>
                          <a:gd name="T4" fmla="*/ 490 w 601"/>
                          <a:gd name="T5" fmla="*/ 95 h 705"/>
                          <a:gd name="T6" fmla="*/ 601 w 601"/>
                          <a:gd name="T7" fmla="*/ 0 h 705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0 w 601"/>
                          <a:gd name="T13" fmla="*/ 0 h 705"/>
                          <a:gd name="T14" fmla="*/ 601 w 601"/>
                          <a:gd name="T15" fmla="*/ 705 h 705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601" h="705">
                            <a:moveTo>
                              <a:pt x="0" y="705"/>
                            </a:moveTo>
                            <a:cubicBezTo>
                              <a:pt x="66" y="627"/>
                              <a:pt x="132" y="549"/>
                              <a:pt x="214" y="447"/>
                            </a:cubicBezTo>
                            <a:cubicBezTo>
                              <a:pt x="296" y="345"/>
                              <a:pt x="425" y="170"/>
                              <a:pt x="490" y="95"/>
                            </a:cubicBezTo>
                            <a:cubicBezTo>
                              <a:pt x="555" y="20"/>
                              <a:pt x="578" y="10"/>
                              <a:pt x="601" y="0"/>
                            </a:cubicBezTo>
                          </a:path>
                        </a:pathLst>
                      </a:custGeom>
                      <a:noFill/>
                      <a:ln w="190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  <p:grpSp>
                    <p:nvGrpSpPr>
                      <p:cNvPr id="29" name="Group 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842" y="1015"/>
                        <a:ext cx="3444" cy="2702"/>
                        <a:chOff x="1842" y="1015"/>
                        <a:chExt cx="3444" cy="2702"/>
                      </a:xfrm>
                    </p:grpSpPr>
                    <p:sp>
                      <p:nvSpPr>
                        <p:cNvPr id="31" name="Freeform 9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648" y="1788"/>
                          <a:ext cx="596" cy="468"/>
                        </a:xfrm>
                        <a:custGeom>
                          <a:avLst/>
                          <a:gdLst>
                            <a:gd name="T0" fmla="*/ 0 w 596"/>
                            <a:gd name="T1" fmla="*/ 468 h 468"/>
                            <a:gd name="T2" fmla="*/ 364 w 596"/>
                            <a:gd name="T3" fmla="*/ 188 h 468"/>
                            <a:gd name="T4" fmla="*/ 596 w 596"/>
                            <a:gd name="T5" fmla="*/ 0 h 468"/>
                            <a:gd name="T6" fmla="*/ 0 60000 65536"/>
                            <a:gd name="T7" fmla="*/ 0 60000 65536"/>
                            <a:gd name="T8" fmla="*/ 0 60000 65536"/>
                            <a:gd name="T9" fmla="*/ 0 w 596"/>
                            <a:gd name="T10" fmla="*/ 0 h 468"/>
                            <a:gd name="T11" fmla="*/ 596 w 596"/>
                            <a:gd name="T12" fmla="*/ 468 h 468"/>
                          </a:gdLst>
                          <a:ahLst/>
                          <a:cxnLst>
                            <a:cxn ang="T6">
                              <a:pos x="T0" y="T1"/>
                            </a:cxn>
                            <a:cxn ang="T7">
                              <a:pos x="T2" y="T3"/>
                            </a:cxn>
                            <a:cxn ang="T8">
                              <a:pos x="T4" y="T5"/>
                            </a:cxn>
                          </a:cxnLst>
                          <a:rect l="T9" t="T10" r="T11" b="T12"/>
                          <a:pathLst>
                            <a:path w="596" h="468">
                              <a:moveTo>
                                <a:pt x="0" y="468"/>
                              </a:moveTo>
                              <a:cubicBezTo>
                                <a:pt x="132" y="367"/>
                                <a:pt x="265" y="266"/>
                                <a:pt x="364" y="188"/>
                              </a:cubicBezTo>
                              <a:cubicBezTo>
                                <a:pt x="463" y="110"/>
                                <a:pt x="529" y="55"/>
                                <a:pt x="596" y="0"/>
                              </a:cubicBezTo>
                            </a:path>
                          </a:pathLst>
                        </a:cu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32" name="Freeform 9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39" y="2356"/>
                          <a:ext cx="781" cy="1032"/>
                        </a:xfrm>
                        <a:custGeom>
                          <a:avLst/>
                          <a:gdLst>
                            <a:gd name="T0" fmla="*/ 781 w 781"/>
                            <a:gd name="T1" fmla="*/ 0 h 1032"/>
                            <a:gd name="T2" fmla="*/ 501 w 781"/>
                            <a:gd name="T3" fmla="*/ 244 h 1032"/>
                            <a:gd name="T4" fmla="*/ 133 w 781"/>
                            <a:gd name="T5" fmla="*/ 564 h 1032"/>
                            <a:gd name="T6" fmla="*/ 21 w 781"/>
                            <a:gd name="T7" fmla="*/ 656 h 1032"/>
                            <a:gd name="T8" fmla="*/ 9 w 781"/>
                            <a:gd name="T9" fmla="*/ 712 h 1032"/>
                            <a:gd name="T10" fmla="*/ 41 w 781"/>
                            <a:gd name="T11" fmla="*/ 768 h 1032"/>
                            <a:gd name="T12" fmla="*/ 169 w 781"/>
                            <a:gd name="T13" fmla="*/ 832 h 1032"/>
                            <a:gd name="T14" fmla="*/ 621 w 781"/>
                            <a:gd name="T15" fmla="*/ 1032 h 1032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781"/>
                            <a:gd name="T25" fmla="*/ 0 h 1032"/>
                            <a:gd name="T26" fmla="*/ 781 w 781"/>
                            <a:gd name="T27" fmla="*/ 1032 h 1032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781" h="1032">
                              <a:moveTo>
                                <a:pt x="781" y="0"/>
                              </a:moveTo>
                              <a:cubicBezTo>
                                <a:pt x="695" y="75"/>
                                <a:pt x="609" y="150"/>
                                <a:pt x="501" y="244"/>
                              </a:cubicBezTo>
                              <a:cubicBezTo>
                                <a:pt x="393" y="338"/>
                                <a:pt x="213" y="495"/>
                                <a:pt x="133" y="564"/>
                              </a:cubicBezTo>
                              <a:cubicBezTo>
                                <a:pt x="53" y="633"/>
                                <a:pt x="42" y="631"/>
                                <a:pt x="21" y="656"/>
                              </a:cubicBezTo>
                              <a:cubicBezTo>
                                <a:pt x="0" y="681"/>
                                <a:pt x="6" y="693"/>
                                <a:pt x="9" y="712"/>
                              </a:cubicBezTo>
                              <a:cubicBezTo>
                                <a:pt x="12" y="731"/>
                                <a:pt x="14" y="748"/>
                                <a:pt x="41" y="768"/>
                              </a:cubicBezTo>
                              <a:cubicBezTo>
                                <a:pt x="68" y="788"/>
                                <a:pt x="72" y="788"/>
                                <a:pt x="169" y="832"/>
                              </a:cubicBezTo>
                              <a:cubicBezTo>
                                <a:pt x="266" y="876"/>
                                <a:pt x="443" y="954"/>
                                <a:pt x="621" y="1032"/>
                              </a:cubicBezTo>
                            </a:path>
                          </a:pathLst>
                        </a:custGeom>
                        <a:noFill/>
                        <a:ln w="190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sp>
                      <p:nvSpPr>
                        <p:cNvPr id="33" name="Oval 9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440" y="3295"/>
                          <a:ext cx="61" cy="146"/>
                        </a:xfrm>
                        <a:prstGeom prst="ellipse">
                          <a:avLst/>
                        </a:prstGeom>
                        <a:solidFill>
                          <a:srgbClr val="D60093"/>
                        </a:solidFill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US"/>
                        </a:p>
                      </p:txBody>
                    </p:sp>
                    <p:grpSp>
                      <p:nvGrpSpPr>
                        <p:cNvPr id="34" name="Group 9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842" y="1015"/>
                          <a:ext cx="3444" cy="2702"/>
                          <a:chOff x="1842" y="1015"/>
                          <a:chExt cx="3444" cy="2702"/>
                        </a:xfrm>
                      </p:grpSpPr>
                      <p:sp>
                        <p:nvSpPr>
                          <p:cNvPr id="35" name="Freeform 9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112" y="2302"/>
                            <a:ext cx="1513" cy="1"/>
                          </a:xfrm>
                          <a:custGeom>
                            <a:avLst/>
                            <a:gdLst>
                              <a:gd name="T0" fmla="*/ 0 w 1513"/>
                              <a:gd name="T1" fmla="*/ 0 h 1"/>
                              <a:gd name="T2" fmla="*/ 1513 w 1513"/>
                              <a:gd name="T3" fmla="*/ 0 h 1"/>
                              <a:gd name="T4" fmla="*/ 0 60000 65536"/>
                              <a:gd name="T5" fmla="*/ 0 60000 65536"/>
                              <a:gd name="T6" fmla="*/ 0 w 1513"/>
                              <a:gd name="T7" fmla="*/ 0 h 1"/>
                              <a:gd name="T8" fmla="*/ 1513 w 1513"/>
                              <a:gd name="T9" fmla="*/ 1 h 1"/>
                            </a:gdLst>
                            <a:ahLst/>
                            <a:cxnLst>
                              <a:cxn ang="T4">
                                <a:pos x="T0" y="T1"/>
                              </a:cxn>
                              <a:cxn ang="T5">
                                <a:pos x="T2" y="T3"/>
                              </a:cxn>
                            </a:cxnLst>
                            <a:rect l="T6" t="T7" r="T8" b="T9"/>
                            <a:pathLst>
                              <a:path w="1513" h="1">
                                <a:moveTo>
                                  <a:pt x="0" y="0"/>
                                </a:moveTo>
                                <a:cubicBezTo>
                                  <a:pt x="0" y="0"/>
                                  <a:pt x="756" y="0"/>
                                  <a:pt x="1513" y="0"/>
                                </a:cubicBezTo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36" name="Freeform 9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510" y="2323"/>
                            <a:ext cx="2094" cy="879"/>
                          </a:xfrm>
                          <a:custGeom>
                            <a:avLst/>
                            <a:gdLst>
                              <a:gd name="T0" fmla="*/ 0 w 2094"/>
                              <a:gd name="T1" fmla="*/ 805 h 879"/>
                              <a:gd name="T2" fmla="*/ 878 w 2094"/>
                              <a:gd name="T3" fmla="*/ 808 h 879"/>
                              <a:gd name="T4" fmla="*/ 1070 w 2094"/>
                              <a:gd name="T5" fmla="*/ 856 h 879"/>
                              <a:gd name="T6" fmla="*/ 1154 w 2094"/>
                              <a:gd name="T7" fmla="*/ 868 h 879"/>
                              <a:gd name="T8" fmla="*/ 1238 w 2094"/>
                              <a:gd name="T9" fmla="*/ 792 h 879"/>
                              <a:gd name="T10" fmla="*/ 1334 w 2094"/>
                              <a:gd name="T11" fmla="*/ 664 h 879"/>
                              <a:gd name="T12" fmla="*/ 1522 w 2094"/>
                              <a:gd name="T13" fmla="*/ 504 h 879"/>
                              <a:gd name="T14" fmla="*/ 2094 w 2094"/>
                              <a:gd name="T15" fmla="*/ 0 h 879"/>
                              <a:gd name="T16" fmla="*/ 0 60000 65536"/>
                              <a:gd name="T17" fmla="*/ 0 60000 65536"/>
                              <a:gd name="T18" fmla="*/ 0 60000 65536"/>
                              <a:gd name="T19" fmla="*/ 0 60000 65536"/>
                              <a:gd name="T20" fmla="*/ 0 60000 65536"/>
                              <a:gd name="T21" fmla="*/ 0 60000 65536"/>
                              <a:gd name="T22" fmla="*/ 0 60000 65536"/>
                              <a:gd name="T23" fmla="*/ 0 60000 65536"/>
                              <a:gd name="T24" fmla="*/ 0 w 2094"/>
                              <a:gd name="T25" fmla="*/ 0 h 879"/>
                              <a:gd name="T26" fmla="*/ 2094 w 2094"/>
                              <a:gd name="T27" fmla="*/ 879 h 879"/>
                            </a:gdLst>
                            <a:ahLst/>
                            <a:cxnLst>
                              <a:cxn ang="T16">
                                <a:pos x="T0" y="T1"/>
                              </a:cxn>
                              <a:cxn ang="T17">
                                <a:pos x="T2" y="T3"/>
                              </a:cxn>
                              <a:cxn ang="T18">
                                <a:pos x="T4" y="T5"/>
                              </a:cxn>
                              <a:cxn ang="T19">
                                <a:pos x="T6" y="T7"/>
                              </a:cxn>
                              <a:cxn ang="T20">
                                <a:pos x="T8" y="T9"/>
                              </a:cxn>
                              <a:cxn ang="T21">
                                <a:pos x="T10" y="T11"/>
                              </a:cxn>
                              <a:cxn ang="T22">
                                <a:pos x="T12" y="T13"/>
                              </a:cxn>
                              <a:cxn ang="T23">
                                <a:pos x="T14" y="T15"/>
                              </a:cxn>
                            </a:cxnLst>
                            <a:rect l="T24" t="T25" r="T26" b="T27"/>
                            <a:pathLst>
                              <a:path w="2094" h="879">
                                <a:moveTo>
                                  <a:pt x="0" y="805"/>
                                </a:moveTo>
                                <a:cubicBezTo>
                                  <a:pt x="146" y="806"/>
                                  <a:pt x="700" y="800"/>
                                  <a:pt x="878" y="808"/>
                                </a:cubicBezTo>
                                <a:cubicBezTo>
                                  <a:pt x="1056" y="816"/>
                                  <a:pt x="1024" y="846"/>
                                  <a:pt x="1070" y="856"/>
                                </a:cubicBezTo>
                                <a:cubicBezTo>
                                  <a:pt x="1116" y="866"/>
                                  <a:pt x="1126" y="879"/>
                                  <a:pt x="1154" y="868"/>
                                </a:cubicBezTo>
                                <a:cubicBezTo>
                                  <a:pt x="1182" y="857"/>
                                  <a:pt x="1208" y="826"/>
                                  <a:pt x="1238" y="792"/>
                                </a:cubicBezTo>
                                <a:cubicBezTo>
                                  <a:pt x="1268" y="758"/>
                                  <a:pt x="1287" y="712"/>
                                  <a:pt x="1334" y="664"/>
                                </a:cubicBezTo>
                                <a:cubicBezTo>
                                  <a:pt x="1381" y="616"/>
                                  <a:pt x="1395" y="615"/>
                                  <a:pt x="1522" y="504"/>
                                </a:cubicBezTo>
                                <a:cubicBezTo>
                                  <a:pt x="1649" y="393"/>
                                  <a:pt x="1975" y="105"/>
                                  <a:pt x="2094" y="0"/>
                                </a:cubicBezTo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37" name="Freeform 9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50" y="1015"/>
                            <a:ext cx="882" cy="1212"/>
                          </a:xfrm>
                          <a:custGeom>
                            <a:avLst/>
                            <a:gdLst>
                              <a:gd name="T0" fmla="*/ 882 w 882"/>
                              <a:gd name="T1" fmla="*/ 1212 h 1212"/>
                              <a:gd name="T2" fmla="*/ 750 w 882"/>
                              <a:gd name="T3" fmla="*/ 1120 h 1212"/>
                              <a:gd name="T4" fmla="*/ 282 w 882"/>
                              <a:gd name="T5" fmla="*/ 720 h 1212"/>
                              <a:gd name="T6" fmla="*/ 38 w 882"/>
                              <a:gd name="T7" fmla="*/ 508 h 1212"/>
                              <a:gd name="T8" fmla="*/ 54 w 882"/>
                              <a:gd name="T9" fmla="*/ 432 h 1212"/>
                              <a:gd name="T10" fmla="*/ 182 w 882"/>
                              <a:gd name="T11" fmla="*/ 348 h 1212"/>
                              <a:gd name="T12" fmla="*/ 626 w 882"/>
                              <a:gd name="T13" fmla="*/ 124 h 1212"/>
                              <a:gd name="T14" fmla="*/ 738 w 882"/>
                              <a:gd name="T15" fmla="*/ 0 h 1212"/>
                              <a:gd name="T16" fmla="*/ 0 60000 65536"/>
                              <a:gd name="T17" fmla="*/ 0 60000 65536"/>
                              <a:gd name="T18" fmla="*/ 0 60000 65536"/>
                              <a:gd name="T19" fmla="*/ 0 60000 65536"/>
                              <a:gd name="T20" fmla="*/ 0 60000 65536"/>
                              <a:gd name="T21" fmla="*/ 0 60000 65536"/>
                              <a:gd name="T22" fmla="*/ 0 60000 65536"/>
                              <a:gd name="T23" fmla="*/ 0 60000 65536"/>
                              <a:gd name="T24" fmla="*/ 0 w 882"/>
                              <a:gd name="T25" fmla="*/ 0 h 1212"/>
                              <a:gd name="T26" fmla="*/ 882 w 882"/>
                              <a:gd name="T27" fmla="*/ 1212 h 1212"/>
                            </a:gdLst>
                            <a:ahLst/>
                            <a:cxnLst>
                              <a:cxn ang="T16">
                                <a:pos x="T0" y="T1"/>
                              </a:cxn>
                              <a:cxn ang="T17">
                                <a:pos x="T2" y="T3"/>
                              </a:cxn>
                              <a:cxn ang="T18">
                                <a:pos x="T4" y="T5"/>
                              </a:cxn>
                              <a:cxn ang="T19">
                                <a:pos x="T6" y="T7"/>
                              </a:cxn>
                              <a:cxn ang="T20">
                                <a:pos x="T8" y="T9"/>
                              </a:cxn>
                              <a:cxn ang="T21">
                                <a:pos x="T10" y="T11"/>
                              </a:cxn>
                              <a:cxn ang="T22">
                                <a:pos x="T12" y="T13"/>
                              </a:cxn>
                              <a:cxn ang="T23">
                                <a:pos x="T14" y="T15"/>
                              </a:cxn>
                            </a:cxnLst>
                            <a:rect l="T24" t="T25" r="T26" b="T27"/>
                            <a:pathLst>
                              <a:path w="882" h="1212">
                                <a:moveTo>
                                  <a:pt x="882" y="1212"/>
                                </a:moveTo>
                                <a:cubicBezTo>
                                  <a:pt x="866" y="1207"/>
                                  <a:pt x="850" y="1202"/>
                                  <a:pt x="750" y="1120"/>
                                </a:cubicBezTo>
                                <a:cubicBezTo>
                                  <a:pt x="650" y="1038"/>
                                  <a:pt x="401" y="822"/>
                                  <a:pt x="282" y="720"/>
                                </a:cubicBezTo>
                                <a:cubicBezTo>
                                  <a:pt x="163" y="618"/>
                                  <a:pt x="76" y="556"/>
                                  <a:pt x="38" y="508"/>
                                </a:cubicBezTo>
                                <a:cubicBezTo>
                                  <a:pt x="0" y="460"/>
                                  <a:pt x="30" y="459"/>
                                  <a:pt x="54" y="432"/>
                                </a:cubicBezTo>
                                <a:cubicBezTo>
                                  <a:pt x="78" y="405"/>
                                  <a:pt x="87" y="399"/>
                                  <a:pt x="182" y="348"/>
                                </a:cubicBezTo>
                                <a:cubicBezTo>
                                  <a:pt x="277" y="297"/>
                                  <a:pt x="533" y="182"/>
                                  <a:pt x="626" y="124"/>
                                </a:cubicBezTo>
                                <a:cubicBezTo>
                                  <a:pt x="719" y="66"/>
                                  <a:pt x="728" y="33"/>
                                  <a:pt x="738" y="0"/>
                                </a:cubicBezTo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38" name="Freeform 10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4652" y="2331"/>
                            <a:ext cx="540" cy="408"/>
                          </a:xfrm>
                          <a:custGeom>
                            <a:avLst/>
                            <a:gdLst>
                              <a:gd name="T0" fmla="*/ 0 w 540"/>
                              <a:gd name="T1" fmla="*/ 0 h 408"/>
                              <a:gd name="T2" fmla="*/ 100 w 540"/>
                              <a:gd name="T3" fmla="*/ 88 h 408"/>
                              <a:gd name="T4" fmla="*/ 260 w 540"/>
                              <a:gd name="T5" fmla="*/ 212 h 408"/>
                              <a:gd name="T6" fmla="*/ 444 w 540"/>
                              <a:gd name="T7" fmla="*/ 344 h 408"/>
                              <a:gd name="T8" fmla="*/ 540 w 540"/>
                              <a:gd name="T9" fmla="*/ 408 h 408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540"/>
                              <a:gd name="T16" fmla="*/ 0 h 408"/>
                              <a:gd name="T17" fmla="*/ 540 w 540"/>
                              <a:gd name="T18" fmla="*/ 408 h 408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540" h="408">
                                <a:moveTo>
                                  <a:pt x="0" y="0"/>
                                </a:moveTo>
                                <a:cubicBezTo>
                                  <a:pt x="28" y="26"/>
                                  <a:pt x="57" y="53"/>
                                  <a:pt x="100" y="88"/>
                                </a:cubicBezTo>
                                <a:cubicBezTo>
                                  <a:pt x="143" y="123"/>
                                  <a:pt x="203" y="169"/>
                                  <a:pt x="260" y="212"/>
                                </a:cubicBezTo>
                                <a:cubicBezTo>
                                  <a:pt x="317" y="255"/>
                                  <a:pt x="397" y="311"/>
                                  <a:pt x="444" y="344"/>
                                </a:cubicBezTo>
                                <a:cubicBezTo>
                                  <a:pt x="491" y="377"/>
                                  <a:pt x="515" y="392"/>
                                  <a:pt x="540" y="408"/>
                                </a:cubicBezTo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39" name="Freeform 10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440" y="3159"/>
                            <a:ext cx="42" cy="440"/>
                          </a:xfrm>
                          <a:custGeom>
                            <a:avLst/>
                            <a:gdLst>
                              <a:gd name="T0" fmla="*/ 34 w 42"/>
                              <a:gd name="T1" fmla="*/ 0 h 440"/>
                              <a:gd name="T2" fmla="*/ 10 w 42"/>
                              <a:gd name="T3" fmla="*/ 60 h 440"/>
                              <a:gd name="T4" fmla="*/ 2 w 42"/>
                              <a:gd name="T5" fmla="*/ 200 h 440"/>
                              <a:gd name="T6" fmla="*/ 22 w 42"/>
                              <a:gd name="T7" fmla="*/ 352 h 440"/>
                              <a:gd name="T8" fmla="*/ 42 w 42"/>
                              <a:gd name="T9" fmla="*/ 440 h 440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42"/>
                              <a:gd name="T16" fmla="*/ 0 h 440"/>
                              <a:gd name="T17" fmla="*/ 42 w 42"/>
                              <a:gd name="T18" fmla="*/ 440 h 440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42" h="440">
                                <a:moveTo>
                                  <a:pt x="34" y="0"/>
                                </a:moveTo>
                                <a:cubicBezTo>
                                  <a:pt x="24" y="13"/>
                                  <a:pt x="15" y="27"/>
                                  <a:pt x="10" y="60"/>
                                </a:cubicBezTo>
                                <a:cubicBezTo>
                                  <a:pt x="5" y="93"/>
                                  <a:pt x="0" y="151"/>
                                  <a:pt x="2" y="200"/>
                                </a:cubicBezTo>
                                <a:cubicBezTo>
                                  <a:pt x="4" y="249"/>
                                  <a:pt x="15" y="312"/>
                                  <a:pt x="22" y="352"/>
                                </a:cubicBezTo>
                                <a:cubicBezTo>
                                  <a:pt x="29" y="392"/>
                                  <a:pt x="35" y="416"/>
                                  <a:pt x="42" y="440"/>
                                </a:cubicBezTo>
                              </a:path>
                            </a:pathLst>
                          </a:custGeom>
                          <a:noFill/>
                          <a:ln w="19050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0" name="Oval 10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465" y="3571"/>
                            <a:ext cx="61" cy="146"/>
                          </a:xfrm>
                          <a:prstGeom prst="ellipse">
                            <a:avLst/>
                          </a:prstGeom>
                          <a:solidFill>
                            <a:srgbClr val="D60093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1" name="Oval 10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42" y="3387"/>
                            <a:ext cx="61" cy="146"/>
                          </a:xfrm>
                          <a:prstGeom prst="ellipse">
                            <a:avLst/>
                          </a:prstGeom>
                          <a:solidFill>
                            <a:srgbClr val="D60093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2" name="Oval 104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439" y="2995"/>
                            <a:ext cx="95" cy="189"/>
                          </a:xfrm>
                          <a:prstGeom prst="ellipse">
                            <a:avLst/>
                          </a:prstGeom>
                          <a:solidFill>
                            <a:srgbClr val="D60093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3" name="Oval 10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162" y="2691"/>
                            <a:ext cx="61" cy="146"/>
                          </a:xfrm>
                          <a:prstGeom prst="ellipse">
                            <a:avLst/>
                          </a:prstGeom>
                          <a:solidFill>
                            <a:srgbClr val="D60093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4" name="Oval 10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5225" y="1733"/>
                            <a:ext cx="61" cy="146"/>
                          </a:xfrm>
                          <a:prstGeom prst="ellipse">
                            <a:avLst/>
                          </a:prstGeom>
                          <a:solidFill>
                            <a:srgbClr val="D60093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  <p:sp>
                        <p:nvSpPr>
                          <p:cNvPr id="45" name="Oval 10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4583" y="2206"/>
                            <a:ext cx="95" cy="189"/>
                          </a:xfrm>
                          <a:prstGeom prst="ellipse">
                            <a:avLst/>
                          </a:prstGeom>
                          <a:solidFill>
                            <a:srgbClr val="D60093"/>
                          </a:solidFill>
                          <a:ln w="9525">
                            <a:solidFill>
                              <a:schemeClr val="tx1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US"/>
                          </a:p>
                        </p:txBody>
                      </p:sp>
                    </p:grpSp>
                  </p:grpSp>
                  <p:sp>
                    <p:nvSpPr>
                      <p:cNvPr id="30" name="Oval 1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047" y="2199"/>
                        <a:ext cx="95" cy="189"/>
                      </a:xfrm>
                      <a:prstGeom prst="ellipse">
                        <a:avLst/>
                      </a:prstGeom>
                      <a:solidFill>
                        <a:srgbClr val="D60093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 wrap="none" anchor="ctr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9" name="Group 109"/>
                  <p:cNvGrpSpPr>
                    <a:grpSpLocks/>
                  </p:cNvGrpSpPr>
                  <p:nvPr/>
                </p:nvGrpSpPr>
                <p:grpSpPr bwMode="auto">
                  <a:xfrm>
                    <a:off x="739" y="868"/>
                    <a:ext cx="1795" cy="2136"/>
                    <a:chOff x="739" y="868"/>
                    <a:chExt cx="1795" cy="2136"/>
                  </a:xfrm>
                </p:grpSpPr>
                <p:sp>
                  <p:nvSpPr>
                    <p:cNvPr id="20" name="Freeform 110"/>
                    <p:cNvSpPr>
                      <a:spLocks/>
                    </p:cNvSpPr>
                    <p:nvPr/>
                  </p:nvSpPr>
                  <p:spPr bwMode="auto">
                    <a:xfrm>
                      <a:off x="1597" y="1536"/>
                      <a:ext cx="883" cy="1468"/>
                    </a:xfrm>
                    <a:custGeom>
                      <a:avLst/>
                      <a:gdLst>
                        <a:gd name="T0" fmla="*/ 883 w 883"/>
                        <a:gd name="T1" fmla="*/ 1468 h 1468"/>
                        <a:gd name="T2" fmla="*/ 795 w 883"/>
                        <a:gd name="T3" fmla="*/ 1420 h 1468"/>
                        <a:gd name="T4" fmla="*/ 719 w 883"/>
                        <a:gd name="T5" fmla="*/ 1420 h 1468"/>
                        <a:gd name="T6" fmla="*/ 599 w 883"/>
                        <a:gd name="T7" fmla="*/ 1360 h 1468"/>
                        <a:gd name="T8" fmla="*/ 399 w 883"/>
                        <a:gd name="T9" fmla="*/ 1188 h 1468"/>
                        <a:gd name="T10" fmla="*/ 143 w 883"/>
                        <a:gd name="T11" fmla="*/ 964 h 1468"/>
                        <a:gd name="T12" fmla="*/ 27 w 883"/>
                        <a:gd name="T13" fmla="*/ 836 h 1468"/>
                        <a:gd name="T14" fmla="*/ 11 w 883"/>
                        <a:gd name="T15" fmla="*/ 736 h 1468"/>
                        <a:gd name="T16" fmla="*/ 95 w 883"/>
                        <a:gd name="T17" fmla="*/ 576 h 1468"/>
                        <a:gd name="T18" fmla="*/ 423 w 883"/>
                        <a:gd name="T19" fmla="*/ 304 h 1468"/>
                        <a:gd name="T20" fmla="*/ 671 w 883"/>
                        <a:gd name="T21" fmla="*/ 100 h 1468"/>
                        <a:gd name="T22" fmla="*/ 819 w 883"/>
                        <a:gd name="T23" fmla="*/ 56 h 1468"/>
                        <a:gd name="T24" fmla="*/ 875 w 883"/>
                        <a:gd name="T25" fmla="*/ 0 h 1468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883"/>
                        <a:gd name="T40" fmla="*/ 0 h 1468"/>
                        <a:gd name="T41" fmla="*/ 883 w 883"/>
                        <a:gd name="T42" fmla="*/ 1468 h 1468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883" h="1468">
                          <a:moveTo>
                            <a:pt x="883" y="1468"/>
                          </a:moveTo>
                          <a:cubicBezTo>
                            <a:pt x="868" y="1460"/>
                            <a:pt x="822" y="1428"/>
                            <a:pt x="795" y="1420"/>
                          </a:cubicBezTo>
                          <a:cubicBezTo>
                            <a:pt x="768" y="1412"/>
                            <a:pt x="752" y="1430"/>
                            <a:pt x="719" y="1420"/>
                          </a:cubicBezTo>
                          <a:cubicBezTo>
                            <a:pt x="686" y="1410"/>
                            <a:pt x="652" y="1399"/>
                            <a:pt x="599" y="1360"/>
                          </a:cubicBezTo>
                          <a:cubicBezTo>
                            <a:pt x="546" y="1321"/>
                            <a:pt x="475" y="1254"/>
                            <a:pt x="399" y="1188"/>
                          </a:cubicBezTo>
                          <a:cubicBezTo>
                            <a:pt x="323" y="1122"/>
                            <a:pt x="205" y="1023"/>
                            <a:pt x="143" y="964"/>
                          </a:cubicBezTo>
                          <a:cubicBezTo>
                            <a:pt x="81" y="905"/>
                            <a:pt x="49" y="874"/>
                            <a:pt x="27" y="836"/>
                          </a:cubicBezTo>
                          <a:cubicBezTo>
                            <a:pt x="5" y="798"/>
                            <a:pt x="0" y="779"/>
                            <a:pt x="11" y="736"/>
                          </a:cubicBezTo>
                          <a:cubicBezTo>
                            <a:pt x="22" y="693"/>
                            <a:pt x="26" y="648"/>
                            <a:pt x="95" y="576"/>
                          </a:cubicBezTo>
                          <a:cubicBezTo>
                            <a:pt x="164" y="504"/>
                            <a:pt x="327" y="383"/>
                            <a:pt x="423" y="304"/>
                          </a:cubicBezTo>
                          <a:cubicBezTo>
                            <a:pt x="519" y="225"/>
                            <a:pt x="605" y="141"/>
                            <a:pt x="671" y="100"/>
                          </a:cubicBezTo>
                          <a:cubicBezTo>
                            <a:pt x="737" y="59"/>
                            <a:pt x="785" y="73"/>
                            <a:pt x="819" y="56"/>
                          </a:cubicBezTo>
                          <a:cubicBezTo>
                            <a:pt x="853" y="39"/>
                            <a:pt x="863" y="12"/>
                            <a:pt x="875" y="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" name="Freeform 111"/>
                    <p:cNvSpPr>
                      <a:spLocks/>
                    </p:cNvSpPr>
                    <p:nvPr/>
                  </p:nvSpPr>
                  <p:spPr bwMode="auto">
                    <a:xfrm>
                      <a:off x="1804" y="995"/>
                      <a:ext cx="684" cy="404"/>
                    </a:xfrm>
                    <a:custGeom>
                      <a:avLst/>
                      <a:gdLst>
                        <a:gd name="T0" fmla="*/ 684 w 684"/>
                        <a:gd name="T1" fmla="*/ 404 h 404"/>
                        <a:gd name="T2" fmla="*/ 596 w 684"/>
                        <a:gd name="T3" fmla="*/ 360 h 404"/>
                        <a:gd name="T4" fmla="*/ 532 w 684"/>
                        <a:gd name="T5" fmla="*/ 352 h 404"/>
                        <a:gd name="T6" fmla="*/ 488 w 684"/>
                        <a:gd name="T7" fmla="*/ 372 h 404"/>
                        <a:gd name="T8" fmla="*/ 388 w 684"/>
                        <a:gd name="T9" fmla="*/ 332 h 404"/>
                        <a:gd name="T10" fmla="*/ 216 w 684"/>
                        <a:gd name="T11" fmla="*/ 236 h 404"/>
                        <a:gd name="T12" fmla="*/ 0 w 684"/>
                        <a:gd name="T13" fmla="*/ 0 h 40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684"/>
                        <a:gd name="T22" fmla="*/ 0 h 404"/>
                        <a:gd name="T23" fmla="*/ 684 w 684"/>
                        <a:gd name="T24" fmla="*/ 404 h 40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684" h="404">
                          <a:moveTo>
                            <a:pt x="684" y="404"/>
                          </a:moveTo>
                          <a:cubicBezTo>
                            <a:pt x="652" y="386"/>
                            <a:pt x="621" y="369"/>
                            <a:pt x="596" y="360"/>
                          </a:cubicBezTo>
                          <a:cubicBezTo>
                            <a:pt x="571" y="351"/>
                            <a:pt x="550" y="350"/>
                            <a:pt x="532" y="352"/>
                          </a:cubicBezTo>
                          <a:cubicBezTo>
                            <a:pt x="514" y="354"/>
                            <a:pt x="512" y="375"/>
                            <a:pt x="488" y="372"/>
                          </a:cubicBezTo>
                          <a:cubicBezTo>
                            <a:pt x="464" y="369"/>
                            <a:pt x="433" y="355"/>
                            <a:pt x="388" y="332"/>
                          </a:cubicBezTo>
                          <a:cubicBezTo>
                            <a:pt x="343" y="309"/>
                            <a:pt x="281" y="291"/>
                            <a:pt x="216" y="236"/>
                          </a:cubicBezTo>
                          <a:cubicBezTo>
                            <a:pt x="151" y="181"/>
                            <a:pt x="75" y="90"/>
                            <a:pt x="0" y="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" name="Oval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82" y="868"/>
                      <a:ext cx="61" cy="146"/>
                    </a:xfrm>
                    <a:prstGeom prst="ellipse">
                      <a:avLst/>
                    </a:prstGeom>
                    <a:solidFill>
                      <a:srgbClr val="D60093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739" y="1500"/>
                      <a:ext cx="1733" cy="748"/>
                    </a:xfrm>
                    <a:custGeom>
                      <a:avLst/>
                      <a:gdLst>
                        <a:gd name="T0" fmla="*/ 1733 w 1733"/>
                        <a:gd name="T1" fmla="*/ 0 h 748"/>
                        <a:gd name="T2" fmla="*/ 1649 w 1733"/>
                        <a:gd name="T3" fmla="*/ 64 h 748"/>
                        <a:gd name="T4" fmla="*/ 1469 w 1733"/>
                        <a:gd name="T5" fmla="*/ 132 h 748"/>
                        <a:gd name="T6" fmla="*/ 1269 w 1733"/>
                        <a:gd name="T7" fmla="*/ 264 h 748"/>
                        <a:gd name="T8" fmla="*/ 1069 w 1733"/>
                        <a:gd name="T9" fmla="*/ 444 h 748"/>
                        <a:gd name="T10" fmla="*/ 805 w 1733"/>
                        <a:gd name="T11" fmla="*/ 652 h 748"/>
                        <a:gd name="T12" fmla="*/ 521 w 1733"/>
                        <a:gd name="T13" fmla="*/ 696 h 748"/>
                        <a:gd name="T14" fmla="*/ 0 w 1733"/>
                        <a:gd name="T15" fmla="*/ 340 h 74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1733"/>
                        <a:gd name="T25" fmla="*/ 0 h 748"/>
                        <a:gd name="T26" fmla="*/ 1733 w 1733"/>
                        <a:gd name="T27" fmla="*/ 748 h 74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1733" h="748">
                          <a:moveTo>
                            <a:pt x="1733" y="0"/>
                          </a:moveTo>
                          <a:cubicBezTo>
                            <a:pt x="1719" y="11"/>
                            <a:pt x="1693" y="42"/>
                            <a:pt x="1649" y="64"/>
                          </a:cubicBezTo>
                          <a:cubicBezTo>
                            <a:pt x="1605" y="86"/>
                            <a:pt x="1532" y="99"/>
                            <a:pt x="1469" y="132"/>
                          </a:cubicBezTo>
                          <a:cubicBezTo>
                            <a:pt x="1406" y="165"/>
                            <a:pt x="1336" y="212"/>
                            <a:pt x="1269" y="264"/>
                          </a:cubicBezTo>
                          <a:cubicBezTo>
                            <a:pt x="1202" y="316"/>
                            <a:pt x="1146" y="379"/>
                            <a:pt x="1069" y="444"/>
                          </a:cubicBezTo>
                          <a:cubicBezTo>
                            <a:pt x="992" y="509"/>
                            <a:pt x="896" y="610"/>
                            <a:pt x="805" y="652"/>
                          </a:cubicBezTo>
                          <a:cubicBezTo>
                            <a:pt x="714" y="694"/>
                            <a:pt x="655" y="748"/>
                            <a:pt x="521" y="696"/>
                          </a:cubicBezTo>
                          <a:cubicBezTo>
                            <a:pt x="387" y="644"/>
                            <a:pt x="109" y="414"/>
                            <a:pt x="0" y="340"/>
                          </a:cubicBezTo>
                        </a:path>
                      </a:pathLst>
                    </a:cu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" name="Oval 1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439" y="1373"/>
                      <a:ext cx="95" cy="189"/>
                    </a:xfrm>
                    <a:prstGeom prst="ellipse">
                      <a:avLst/>
                    </a:prstGeom>
                    <a:solidFill>
                      <a:srgbClr val="D60093"/>
                    </a:solidFill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>
                      <a:prstTxWarp prst="textNoShape">
                        <a:avLst/>
                      </a:prstTxWarp>
                    </a:bodyPr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7" name="Oval 115"/>
                <p:cNvSpPr>
                  <a:spLocks noChangeArrowheads="1"/>
                </p:cNvSpPr>
                <p:nvPr/>
              </p:nvSpPr>
              <p:spPr bwMode="auto">
                <a:xfrm>
                  <a:off x="710" y="1777"/>
                  <a:ext cx="61" cy="146"/>
                </a:xfrm>
                <a:prstGeom prst="ellipse">
                  <a:avLst/>
                </a:prstGeom>
                <a:solidFill>
                  <a:srgbClr val="D6009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4" name="Oval 116"/>
              <p:cNvSpPr>
                <a:spLocks noChangeArrowheads="1"/>
              </p:cNvSpPr>
              <p:nvPr/>
            </p:nvSpPr>
            <p:spPr bwMode="auto">
              <a:xfrm>
                <a:off x="4460" y="904"/>
                <a:ext cx="61" cy="146"/>
              </a:xfrm>
              <a:prstGeom prst="ellipse">
                <a:avLst/>
              </a:prstGeom>
              <a:solidFill>
                <a:srgbClr val="D6009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pic>
          <p:nvPicPr>
            <p:cNvPr id="11" name="Picture 117" descr="j0195384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4416" y="1152"/>
              <a:ext cx="1034" cy="1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118" descr="j0292020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68" y="1392"/>
              <a:ext cx="1177" cy="1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1" name="TextBox 117"/>
          <p:cNvSpPr txBox="1">
            <a:spLocks noChangeArrowheads="1"/>
          </p:cNvSpPr>
          <p:nvPr/>
        </p:nvSpPr>
        <p:spPr bwMode="auto">
          <a:xfrm>
            <a:off x="762000" y="1219200"/>
            <a:ext cx="689163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Install the software you want </a:t>
            </a:r>
            <a:r>
              <a:rPr lang="en-US" sz="2000" i="1" dirty="0"/>
              <a:t>throughout </a:t>
            </a:r>
            <a:r>
              <a:rPr lang="en-US" sz="2000" dirty="0"/>
              <a:t>your network slice</a:t>
            </a:r>
          </a:p>
          <a:p>
            <a:r>
              <a:rPr lang="en-US" sz="2000" dirty="0"/>
              <a:t>(into firewalls, routers, clouds, …)</a:t>
            </a:r>
          </a:p>
        </p:txBody>
      </p:sp>
      <p:sp>
        <p:nvSpPr>
          <p:cNvPr id="122" name="TextBox 118"/>
          <p:cNvSpPr txBox="1">
            <a:spLocks noChangeArrowheads="1"/>
          </p:cNvSpPr>
          <p:nvPr/>
        </p:nvSpPr>
        <p:spPr bwMode="auto">
          <a:xfrm>
            <a:off x="2274064" y="2035175"/>
            <a:ext cx="48125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r"/>
            <a:r>
              <a:rPr lang="en-US" sz="2000" dirty="0"/>
              <a:t>And keep your slice isolated from others,</a:t>
            </a:r>
          </a:p>
          <a:p>
            <a:pPr algn="r"/>
            <a:r>
              <a:rPr lang="en-US" sz="2000" dirty="0"/>
              <a:t>so they don’t interfere</a:t>
            </a:r>
          </a:p>
        </p:txBody>
      </p:sp>
    </p:spTree>
    <p:extLst>
      <p:ext uri="{BB962C8B-B14F-4D97-AF65-F5344CB8AC3E}">
        <p14:creationId xmlns:p14="http://schemas.microsoft.com/office/powerpoint/2010/main" val="842754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0"/>
            <a:ext cx="8937171" cy="1143000"/>
          </a:xfrm>
        </p:spPr>
        <p:txBody>
          <a:bodyPr/>
          <a:lstStyle/>
          <a:p>
            <a:r>
              <a:rPr lang="en-US" dirty="0"/>
              <a:t>Interconnected GENI Hardware</a:t>
            </a:r>
          </a:p>
        </p:txBody>
      </p:sp>
      <p:pic>
        <p:nvPicPr>
          <p:cNvPr id="8" name="Picture 23" descr="GENI rack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48618" y="1524300"/>
            <a:ext cx="2409371" cy="240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284" y="2671768"/>
            <a:ext cx="2489904" cy="487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0200" y="1246205"/>
            <a:ext cx="1691276" cy="1506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6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8048" y="4571773"/>
            <a:ext cx="1404214" cy="984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11" descr="S3630-48T2XW_R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7536" y="2328322"/>
            <a:ext cx="16494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3491" y="2966454"/>
            <a:ext cx="1693124" cy="150722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6960990" y="4055388"/>
            <a:ext cx="19303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GENI Racks</a:t>
            </a:r>
          </a:p>
          <a:p>
            <a:r>
              <a:rPr lang="en-US" dirty="0"/>
              <a:t>(50+ campuses</a:t>
            </a:r>
          </a:p>
          <a:p>
            <a:r>
              <a:rPr lang="en-US" dirty="0"/>
              <a:t>plus regionals)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045093" y="5522677"/>
            <a:ext cx="423353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Research LTE Deployments</a:t>
            </a:r>
          </a:p>
          <a:p>
            <a:r>
              <a:rPr lang="en-US" dirty="0"/>
              <a:t>(20+ installations)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8762" y="3903169"/>
            <a:ext cx="30540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chemeClr val="accent6">
                    <a:lumMod val="75000"/>
                  </a:schemeClr>
                </a:solidFill>
              </a:rPr>
              <a:t>OpenFlow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 switches</a:t>
            </a:r>
          </a:p>
          <a:p>
            <a:r>
              <a:rPr lang="en-US" dirty="0"/>
              <a:t>(50+ campuses, regionals,</a:t>
            </a:r>
          </a:p>
          <a:p>
            <a:r>
              <a:rPr lang="en-US" dirty="0"/>
              <a:t>and national footprint)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7227" y="3155534"/>
            <a:ext cx="2167418" cy="573728"/>
          </a:xfrm>
          <a:prstGeom prst="rect">
            <a:avLst/>
          </a:prstGeom>
        </p:spPr>
      </p:pic>
      <p:pic>
        <p:nvPicPr>
          <p:cNvPr id="12" name="Picture 22" descr="MC900439798[1]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68070" y="4063228"/>
            <a:ext cx="1017090" cy="1017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1555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1143000"/>
          </a:xfrm>
        </p:spPr>
        <p:txBody>
          <a:bodyPr/>
          <a:lstStyle/>
          <a:p>
            <a:r>
              <a:rPr lang="en-US" dirty="0"/>
              <a:t>What Research does GENI Support?</a:t>
            </a:r>
          </a:p>
        </p:txBody>
      </p:sp>
      <p:pic>
        <p:nvPicPr>
          <p:cNvPr id="1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04879" y="3476422"/>
            <a:ext cx="4292095" cy="30130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tornado-animation.gif"/>
          <p:cNvPicPr>
            <a:picLocks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24850" y="1123203"/>
            <a:ext cx="1757470" cy="20718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pasted-image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966116" y="1463009"/>
            <a:ext cx="2963704" cy="1460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droppedImage.pdf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45343" y="3668470"/>
            <a:ext cx="3993780" cy="282100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8" name="Group 27"/>
          <p:cNvGrpSpPr>
            <a:grpSpLocks noChangeAspect="1"/>
          </p:cNvGrpSpPr>
          <p:nvPr/>
        </p:nvGrpSpPr>
        <p:grpSpPr>
          <a:xfrm>
            <a:off x="444136" y="1044099"/>
            <a:ext cx="3793329" cy="2773928"/>
            <a:chOff x="163796" y="-1830010"/>
            <a:chExt cx="8816408" cy="6447133"/>
          </a:xfrm>
        </p:grpSpPr>
        <p:pic>
          <p:nvPicPr>
            <p:cNvPr id="26" name="droppedImage.pdf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726906" y="-1830010"/>
              <a:ext cx="7404437" cy="461073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27" name="droppedImag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63796" y="2240877"/>
              <a:ext cx="8816408" cy="2376246"/>
            </a:xfrm>
            <a:prstGeom prst="rect">
              <a:avLst/>
            </a:prstGeom>
            <a:ln w="12700">
              <a:miter lim="400000"/>
            </a:ln>
          </p:spPr>
        </p:pic>
      </p:grpSp>
      <p:pic>
        <p:nvPicPr>
          <p:cNvPr id="18" name="pasted-image.pdf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557806" y="1238990"/>
            <a:ext cx="1194759" cy="1840314"/>
          </a:xfrm>
          <a:prstGeom prst="rect">
            <a:avLst/>
          </a:prstGeom>
          <a:ln w="12700">
            <a:miter lim="400000"/>
          </a:ln>
        </p:spPr>
      </p:pic>
      <p:sp>
        <p:nvSpPr>
          <p:cNvPr id="29" name="TextBox 28"/>
          <p:cNvSpPr txBox="1"/>
          <p:nvPr/>
        </p:nvSpPr>
        <p:spPr>
          <a:xfrm>
            <a:off x="444136" y="1525554"/>
            <a:ext cx="3057247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/>
              <a:t>Novel security (</a:t>
            </a:r>
            <a:r>
              <a:rPr lang="en-US" dirty="0" err="1"/>
              <a:t>Schulzrinne</a:t>
            </a:r>
            <a:r>
              <a:rPr lang="en-US" dirty="0"/>
              <a:t>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40155" y="2866528"/>
            <a:ext cx="3980577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/>
              <a:t>Software defined infrastructure (Zink)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3288" y="5184043"/>
            <a:ext cx="2454518" cy="369332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/>
              <a:t>Edge clouds (</a:t>
            </a:r>
            <a:r>
              <a:rPr lang="en-US" dirty="0" err="1"/>
              <a:t>Calyam</a:t>
            </a:r>
            <a:r>
              <a:rPr lang="en-US" dirty="0"/>
              <a:t>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81219" y="5606574"/>
            <a:ext cx="3698448" cy="646331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dirty="0"/>
              <a:t>Future internet architectures</a:t>
            </a:r>
          </a:p>
          <a:p>
            <a:r>
              <a:rPr lang="en-US" dirty="0"/>
              <a:t>driven by wireless (</a:t>
            </a:r>
            <a:r>
              <a:rPr lang="en-US" dirty="0" err="1"/>
              <a:t>Raychaudhuri</a:t>
            </a:r>
            <a:r>
              <a:rPr lang="en-US" dirty="0"/>
              <a:t>)</a:t>
            </a:r>
          </a:p>
        </p:txBody>
      </p:sp>
      <p:pic>
        <p:nvPicPr>
          <p:cNvPr id="35" name="WiMaxWhite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744507" y="4075413"/>
            <a:ext cx="787282" cy="134201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89225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714" y="0"/>
            <a:ext cx="8926286" cy="1143000"/>
          </a:xfrm>
        </p:spPr>
        <p:txBody>
          <a:bodyPr/>
          <a:lstStyle/>
          <a:p>
            <a:r>
              <a:rPr lang="en-US" dirty="0"/>
              <a:t>GENI Growth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389" y="1317172"/>
            <a:ext cx="8340935" cy="5041782"/>
          </a:xfrm>
          <a:prstGeom prst="rect">
            <a:avLst/>
          </a:prstGeom>
        </p:spPr>
      </p:pic>
      <p:sp>
        <p:nvSpPr>
          <p:cNvPr id="9" name="32-Point Star 8"/>
          <p:cNvSpPr/>
          <p:nvPr/>
        </p:nvSpPr>
        <p:spPr>
          <a:xfrm>
            <a:off x="2324099" y="2213428"/>
            <a:ext cx="3064329" cy="2619830"/>
          </a:xfrm>
          <a:prstGeom prst="star32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Over 14,000</a:t>
            </a:r>
          </a:p>
          <a:p>
            <a:pPr algn="ctr"/>
            <a:r>
              <a:rPr lang="en-US" sz="2000" b="1" dirty="0"/>
              <a:t>users </a:t>
            </a:r>
          </a:p>
          <a:p>
            <a:pPr algn="ctr"/>
            <a:r>
              <a:rPr lang="en-US" dirty="0"/>
              <a:t>(June 2018)</a:t>
            </a:r>
          </a:p>
        </p:txBody>
      </p:sp>
    </p:spTree>
    <p:extLst>
      <p:ext uri="{BB962C8B-B14F-4D97-AF65-F5344CB8AC3E}">
        <p14:creationId xmlns:p14="http://schemas.microsoft.com/office/powerpoint/2010/main" val="3432949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0"/>
            <a:ext cx="8937171" cy="1143000"/>
          </a:xfrm>
        </p:spPr>
        <p:txBody>
          <a:bodyPr/>
          <a:lstStyle/>
          <a:p>
            <a:r>
              <a:rPr lang="en-US" dirty="0"/>
              <a:t>NSF Cloud Infrastructure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63" y="2235045"/>
            <a:ext cx="2349500" cy="3283144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647" y="2393692"/>
            <a:ext cx="3062941" cy="306294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88900" dir="2700000">
              <a:srgbClr val="000000">
                <a:alpha val="43000"/>
              </a:srgbClr>
            </a:outerShdw>
          </a:effectLst>
        </p:spPr>
      </p:pic>
      <p:pic>
        <p:nvPicPr>
          <p:cNvPr id="9" name="Picture 8" descr="cloudlab-logo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324" y="1506468"/>
            <a:ext cx="2691623" cy="464998"/>
          </a:xfrm>
          <a:prstGeom prst="rect">
            <a:avLst/>
          </a:prstGeom>
        </p:spPr>
      </p:pic>
      <p:pic>
        <p:nvPicPr>
          <p:cNvPr id="10" name="Picture 9" descr="Chameleon-FullColor-fullsice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12" y="1267563"/>
            <a:ext cx="3164388" cy="80465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34463" y="5536027"/>
            <a:ext cx="2349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Kate </a:t>
            </a:r>
            <a:r>
              <a:rPr lang="en-US" sz="2400" dirty="0" err="1"/>
              <a:t>Keahey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765647" y="5536027"/>
            <a:ext cx="301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Rob Ricci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9800" y="2849328"/>
            <a:ext cx="2045447" cy="205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714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Chameleon/</a:t>
            </a:r>
            <a:r>
              <a:rPr lang="en-US" dirty="0" err="1"/>
              <a:t>CloudLab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1100"/>
            <a:ext cx="8229600" cy="5274129"/>
          </a:xfrm>
        </p:spPr>
        <p:txBody>
          <a:bodyPr/>
          <a:lstStyle/>
          <a:p>
            <a:r>
              <a:rPr lang="en-US" dirty="0"/>
              <a:t>A “meta-cloud” or “cloud factory”</a:t>
            </a:r>
          </a:p>
          <a:p>
            <a:pPr lvl="1"/>
            <a:r>
              <a:rPr lang="en-US" dirty="0"/>
              <a:t>not a cloud itself</a:t>
            </a:r>
          </a:p>
          <a:p>
            <a:pPr lvl="1"/>
            <a:r>
              <a:rPr lang="en-US" dirty="0"/>
              <a:t>rather, a facility for trying many kinds of clouds in parallel</a:t>
            </a:r>
          </a:p>
          <a:p>
            <a:pPr lvl="1"/>
            <a:endParaRPr lang="en-US" dirty="0"/>
          </a:p>
          <a:p>
            <a:r>
              <a:rPr lang="en-US" dirty="0"/>
              <a:t>Gives bare-metal access and control over a substantial set of computing, storage, and networking resources</a:t>
            </a:r>
          </a:p>
          <a:p>
            <a:endParaRPr lang="en-US" dirty="0"/>
          </a:p>
          <a:p>
            <a:r>
              <a:rPr lang="en-US" dirty="0"/>
              <a:t>Researchers can install standard cloud software stacks, modify them, or create entirely new ones</a:t>
            </a:r>
          </a:p>
        </p:txBody>
      </p:sp>
    </p:spTree>
    <p:extLst>
      <p:ext uri="{BB962C8B-B14F-4D97-AF65-F5344CB8AC3E}">
        <p14:creationId xmlns:p14="http://schemas.microsoft.com/office/powerpoint/2010/main" val="2990044303"/>
      </p:ext>
    </p:extLst>
  </p:cSld>
  <p:clrMapOvr>
    <a:masterClrMapping/>
  </p:clrMapOvr>
</p:sld>
</file>

<file path=ppt/theme/theme1.xml><?xml version="1.0" encoding="utf-8"?>
<a:theme xmlns:a="http://schemas.openxmlformats.org/drawingml/2006/main" name="geni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geni.potx</Template>
  <TotalTime>102658</TotalTime>
  <Words>2197</Words>
  <Application>Microsoft Macintosh PowerPoint</Application>
  <PresentationFormat>On-screen Show (4:3)</PresentationFormat>
  <Paragraphs>283</Paragraphs>
  <Slides>35</Slides>
  <Notes>25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geni</vt:lpstr>
      <vt:lpstr>Custom Design</vt:lpstr>
      <vt:lpstr>ClipArt</vt:lpstr>
      <vt:lpstr>An Introduction to GENI  and ExoGENI</vt:lpstr>
      <vt:lpstr>Outline</vt:lpstr>
      <vt:lpstr>GENI – National Infrastructure for Research in Next-Gen Networked Systems</vt:lpstr>
      <vt:lpstr>Slicing and Deep Programmability</vt:lpstr>
      <vt:lpstr>Interconnected GENI Hardware</vt:lpstr>
      <vt:lpstr>What Research does GENI Support?</vt:lpstr>
      <vt:lpstr>GENI Growth</vt:lpstr>
      <vt:lpstr>NSF Cloud Infrastructure</vt:lpstr>
      <vt:lpstr>What is Chameleon/CloudLab?</vt:lpstr>
      <vt:lpstr>The Rise of Global Interoperability</vt:lpstr>
      <vt:lpstr>What’s Next?</vt:lpstr>
      <vt:lpstr>Outline</vt:lpstr>
      <vt:lpstr>Hands On Exercises</vt:lpstr>
      <vt:lpstr>Getting Started in ExoGENI</vt:lpstr>
      <vt:lpstr>Getting Started in ExoGENI</vt:lpstr>
      <vt:lpstr>Getting Started in ExoGENI</vt:lpstr>
      <vt:lpstr>Generate SSH key-pair</vt:lpstr>
      <vt:lpstr>Install/Configure Flukes</vt:lpstr>
      <vt:lpstr>Install/Configure Flukes</vt:lpstr>
      <vt:lpstr>Install/Configure Flukes</vt:lpstr>
      <vt:lpstr>Hands On Exercises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  <vt:lpstr>IPv4 Routing on ExoGENI</vt:lpstr>
    </vt:vector>
  </TitlesOfParts>
  <Company>BBN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Survey of Available GENI Resources</dc:title>
  <dc:creator>Aaron Falk</dc:creator>
  <cp:lastModifiedBy>Violet Syrotiuk</cp:lastModifiedBy>
  <cp:revision>1362</cp:revision>
  <cp:lastPrinted>2014-06-05T20:05:43Z</cp:lastPrinted>
  <dcterms:created xsi:type="dcterms:W3CDTF">2011-03-04T20:37:51Z</dcterms:created>
  <dcterms:modified xsi:type="dcterms:W3CDTF">2019-02-05T13:38:24Z</dcterms:modified>
</cp:coreProperties>
</file>