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84" r:id="rId3"/>
    <p:sldId id="259" r:id="rId4"/>
    <p:sldId id="263" r:id="rId5"/>
    <p:sldId id="285" r:id="rId6"/>
    <p:sldId id="264" r:id="rId7"/>
    <p:sldId id="265" r:id="rId8"/>
    <p:sldId id="268" r:id="rId9"/>
    <p:sldId id="278" r:id="rId10"/>
    <p:sldId id="272" r:id="rId11"/>
    <p:sldId id="257" r:id="rId12"/>
    <p:sldId id="27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2792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421"/>
    <p:restoredTop sz="94590"/>
  </p:normalViewPr>
  <p:slideViewPr>
    <p:cSldViewPr snapToGrid="0" snapToObjects="1">
      <p:cViewPr varScale="1">
        <p:scale>
          <a:sx n="75" d="100"/>
          <a:sy n="75" d="100"/>
        </p:scale>
        <p:origin x="168" y="7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D4DAA-F872-4E48-94A5-74F1D66E874A}" type="datetimeFigureOut">
              <a:rPr lang="en-US" smtClean="0"/>
              <a:t>10/23/17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A12E6-6C01-A942-B3E4-BEFE47071756}" type="slidenum">
              <a:rPr lang="en-US" smtClean="0"/>
              <a:t>‹#›</a:t>
            </a:fld>
            <a:endParaRPr lang="en-US"/>
          </a:p>
        </p:txBody>
      </p:sp>
    </p:spTree>
    <p:extLst>
      <p:ext uri="{BB962C8B-B14F-4D97-AF65-F5344CB8AC3E}">
        <p14:creationId xmlns:p14="http://schemas.microsoft.com/office/powerpoint/2010/main" val="188969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err="1" smtClean="0"/>
              <a:t>ExoGENI</a:t>
            </a:r>
            <a:endParaRPr lang="en-US" dirty="0" smtClean="0"/>
          </a:p>
          <a:p>
            <a:pPr marL="628650" lvl="1" indent="-171450">
              <a:buFont typeface="Arial" charset="0"/>
              <a:buChar char="•"/>
            </a:pPr>
            <a:r>
              <a:rPr lang="en-US" dirty="0" smtClean="0"/>
              <a:t>About</a:t>
            </a:r>
            <a:r>
              <a:rPr lang="en-US" baseline="0" dirty="0" smtClean="0"/>
              <a:t> 20 sites</a:t>
            </a:r>
          </a:p>
          <a:p>
            <a:pPr marL="628650" lvl="1" indent="-171450">
              <a:buFont typeface="Arial" charset="0"/>
              <a:buChar char="•"/>
            </a:pPr>
            <a:r>
              <a:rPr lang="en-US" baseline="0" dirty="0" smtClean="0"/>
              <a:t>Each is small OpenStack cloud</a:t>
            </a:r>
          </a:p>
          <a:p>
            <a:pPr marL="628650" lvl="1" indent="-171450">
              <a:buFont typeface="Arial" charset="0"/>
              <a:buChar char="•"/>
            </a:pPr>
            <a:r>
              <a:rPr lang="en-US" baseline="0" dirty="0" smtClean="0"/>
              <a:t>Dynamic provisioning of L2 paths between them (sometime from a pool of existing </a:t>
            </a:r>
            <a:r>
              <a:rPr lang="en-US" baseline="0" dirty="0" err="1" smtClean="0"/>
              <a:t>vlans</a:t>
            </a:r>
            <a:r>
              <a:rPr lang="en-US" baseline="0" dirty="0" smtClean="0"/>
              <a:t>)</a:t>
            </a:r>
          </a:p>
        </p:txBody>
      </p:sp>
      <p:sp>
        <p:nvSpPr>
          <p:cNvPr id="4" name="Slide Number Placeholder 3"/>
          <p:cNvSpPr>
            <a:spLocks noGrp="1"/>
          </p:cNvSpPr>
          <p:nvPr>
            <p:ph type="sldNum" sz="quarter" idx="10"/>
          </p:nvPr>
        </p:nvSpPr>
        <p:spPr/>
        <p:txBody>
          <a:bodyPr/>
          <a:lstStyle/>
          <a:p>
            <a:fld id="{A1BC8058-B177-DF43-AAEC-8C9750298333}" type="slidenum">
              <a:rPr lang="en-US" smtClean="0"/>
              <a:pPr/>
              <a:t>2</a:t>
            </a:fld>
            <a:endParaRPr lang="en-US"/>
          </a:p>
        </p:txBody>
      </p:sp>
    </p:spTree>
    <p:extLst>
      <p:ext uri="{BB962C8B-B14F-4D97-AF65-F5344CB8AC3E}">
        <p14:creationId xmlns:p14="http://schemas.microsoft.com/office/powerpoint/2010/main" val="92426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flash by slide that shows that Chameleon is distributed over 2 sites connected by a 100Gbps network – the details are on the next. </a:t>
            </a:r>
            <a:endParaRPr lang="en-US" dirty="0"/>
          </a:p>
        </p:txBody>
      </p:sp>
      <p:sp>
        <p:nvSpPr>
          <p:cNvPr id="4" name="Slide Number Placeholder 3"/>
          <p:cNvSpPr>
            <a:spLocks noGrp="1"/>
          </p:cNvSpPr>
          <p:nvPr>
            <p:ph type="sldNum" sz="quarter" idx="10"/>
          </p:nvPr>
        </p:nvSpPr>
        <p:spPr/>
        <p:txBody>
          <a:bodyPr/>
          <a:lstStyle/>
          <a:p>
            <a:fld id="{5C3FFA12-D21F-BD49-942F-E101359AB748}" type="slidenum">
              <a:rPr lang="en-US" smtClean="0"/>
              <a:pPr/>
              <a:t>3</a:t>
            </a:fld>
            <a:endParaRPr lang="en-US"/>
          </a:p>
        </p:txBody>
      </p:sp>
    </p:spTree>
    <p:extLst>
      <p:ext uri="{BB962C8B-B14F-4D97-AF65-F5344CB8AC3E}">
        <p14:creationId xmlns:p14="http://schemas.microsoft.com/office/powerpoint/2010/main" val="79502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provide the most configurability in the </a:t>
            </a:r>
            <a:r>
              <a:rPr lang="en-US" sz="1200" kern="1200" dirty="0" err="1" smtClean="0">
                <a:solidFill>
                  <a:schemeClr val="tx1"/>
                </a:solidFill>
                <a:effectLst/>
                <a:latin typeface="+mn-lt"/>
                <a:ea typeface="+mn-ea"/>
                <a:cs typeface="+mn-cs"/>
              </a:rPr>
              <a:t>testbed</a:t>
            </a:r>
            <a:r>
              <a:rPr lang="en-US" sz="1200" kern="1200" dirty="0" smtClean="0">
                <a:solidFill>
                  <a:schemeClr val="tx1"/>
                </a:solidFill>
                <a:effectLst/>
                <a:latin typeface="+mn-lt"/>
                <a:ea typeface="+mn-ea"/>
                <a:cs typeface="+mn-cs"/>
              </a:rPr>
              <a:t>, the two new </a:t>
            </a:r>
            <a:r>
              <a:rPr lang="en-US" sz="1200" kern="1200" dirty="0" err="1" smtClean="0">
                <a:solidFill>
                  <a:schemeClr val="tx1"/>
                </a:solidFill>
                <a:effectLst/>
                <a:latin typeface="+mn-lt"/>
                <a:ea typeface="+mn-ea"/>
                <a:cs typeface="+mn-cs"/>
              </a:rPr>
              <a:t>Skylake</a:t>
            </a:r>
            <a:r>
              <a:rPr lang="en-US" sz="1200" kern="1200" dirty="0" smtClean="0">
                <a:solidFill>
                  <a:schemeClr val="tx1"/>
                </a:solidFill>
                <a:effectLst/>
                <a:latin typeface="+mn-lt"/>
                <a:ea typeface="+mn-ea"/>
                <a:cs typeface="+mn-cs"/>
              </a:rPr>
              <a:t> SCUs at Chicago will each be outfitted with a DP2400 switch; each will provide a 10G connection to all 32 nodes in the SCU. These switches have two 100Gb uplinks; one each will be hooked to the UC core network which will be upgraded to handle these connections, and one each will be hooked to the other to provide a fully configurable 100Gb east-west connection between the racks. This will allow the ability to test both within and between rack configurations. A single DP2200 switch will be added to the new SCU at TACC, also connected to the TACC core at 100Gb with 10Gb connections to each of the 32 nodes. This will allow 100Gb end-to-end testing over the WAN with full SDN capability at each end. </a:t>
            </a:r>
            <a:endParaRPr lang="en-US" dirty="0" smtClean="0"/>
          </a:p>
          <a:p>
            <a:endParaRPr lang="en-US" dirty="0"/>
          </a:p>
        </p:txBody>
      </p:sp>
      <p:sp>
        <p:nvSpPr>
          <p:cNvPr id="4" name="Slide Number Placeholder 3"/>
          <p:cNvSpPr>
            <a:spLocks noGrp="1"/>
          </p:cNvSpPr>
          <p:nvPr>
            <p:ph type="sldNum" sz="quarter" idx="10"/>
          </p:nvPr>
        </p:nvSpPr>
        <p:spPr/>
        <p:txBody>
          <a:bodyPr/>
          <a:lstStyle/>
          <a:p>
            <a:fld id="{5C3FFA12-D21F-BD49-942F-E101359AB748}" type="slidenum">
              <a:rPr lang="en-US" smtClean="0"/>
              <a:pPr/>
              <a:t>4</a:t>
            </a:fld>
            <a:endParaRPr lang="en-US"/>
          </a:p>
        </p:txBody>
      </p:sp>
    </p:spTree>
    <p:extLst>
      <p:ext uri="{BB962C8B-B14F-4D97-AF65-F5344CB8AC3E}">
        <p14:creationId xmlns:p14="http://schemas.microsoft.com/office/powerpoint/2010/main" val="81693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provide the most configurability in the </a:t>
            </a:r>
            <a:r>
              <a:rPr lang="en-US" sz="1200" kern="1200" dirty="0" err="1" smtClean="0">
                <a:solidFill>
                  <a:schemeClr val="tx1"/>
                </a:solidFill>
                <a:effectLst/>
                <a:latin typeface="+mn-lt"/>
                <a:ea typeface="+mn-ea"/>
                <a:cs typeface="+mn-cs"/>
              </a:rPr>
              <a:t>testbed</a:t>
            </a:r>
            <a:r>
              <a:rPr lang="en-US" sz="1200" kern="1200" dirty="0" smtClean="0">
                <a:solidFill>
                  <a:schemeClr val="tx1"/>
                </a:solidFill>
                <a:effectLst/>
                <a:latin typeface="+mn-lt"/>
                <a:ea typeface="+mn-ea"/>
                <a:cs typeface="+mn-cs"/>
              </a:rPr>
              <a:t>, the two new </a:t>
            </a:r>
            <a:r>
              <a:rPr lang="en-US" sz="1200" kern="1200" dirty="0" err="1" smtClean="0">
                <a:solidFill>
                  <a:schemeClr val="tx1"/>
                </a:solidFill>
                <a:effectLst/>
                <a:latin typeface="+mn-lt"/>
                <a:ea typeface="+mn-ea"/>
                <a:cs typeface="+mn-cs"/>
              </a:rPr>
              <a:t>Skylake</a:t>
            </a:r>
            <a:r>
              <a:rPr lang="en-US" sz="1200" kern="1200" dirty="0" smtClean="0">
                <a:solidFill>
                  <a:schemeClr val="tx1"/>
                </a:solidFill>
                <a:effectLst/>
                <a:latin typeface="+mn-lt"/>
                <a:ea typeface="+mn-ea"/>
                <a:cs typeface="+mn-cs"/>
              </a:rPr>
              <a:t> SCUs at Chicago will each be outfitted with a DP2400 switch; each will provide a 10G connection to all 32 nodes in the SCU. These switches have two 100Gb uplinks; one each will be hooked to the UC core network which will be upgraded to handle these connections, and one each will be hooked to the other to provide a fully configurable 100Gb east-west connection between the racks. This will allow the ability to test both within and between rack configurations. A single DP2200 switch will be added to the new SCU at TACC, also connected to the TACC core at 100Gb with 10Gb connections to each of the 32 nodes. This will allow 100Gb end-to-end testing over the WAN with full SDN capability at each end. </a:t>
            </a:r>
            <a:endParaRPr lang="en-US" dirty="0" smtClean="0"/>
          </a:p>
          <a:p>
            <a:endParaRPr lang="en-US" dirty="0"/>
          </a:p>
        </p:txBody>
      </p:sp>
      <p:sp>
        <p:nvSpPr>
          <p:cNvPr id="4" name="Slide Number Placeholder 3"/>
          <p:cNvSpPr>
            <a:spLocks noGrp="1"/>
          </p:cNvSpPr>
          <p:nvPr>
            <p:ph type="sldNum" sz="quarter" idx="10"/>
          </p:nvPr>
        </p:nvSpPr>
        <p:spPr/>
        <p:txBody>
          <a:bodyPr/>
          <a:lstStyle/>
          <a:p>
            <a:fld id="{5C3FFA12-D21F-BD49-942F-E101359AB748}" type="slidenum">
              <a:rPr lang="en-US" smtClean="0"/>
              <a:pPr/>
              <a:t>5</a:t>
            </a:fld>
            <a:endParaRPr lang="en-US"/>
          </a:p>
        </p:txBody>
      </p:sp>
    </p:spTree>
    <p:extLst>
      <p:ext uri="{BB962C8B-B14F-4D97-AF65-F5344CB8AC3E}">
        <p14:creationId xmlns:p14="http://schemas.microsoft.com/office/powerpoint/2010/main" val="63848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Using open, programmable APIs, it is possible to create logical switches within a physical switch, in order to isolate network resources for different customers, or business use cases needing different policies, all while running on the same, shared infrastructure.</a:t>
            </a:r>
            <a:endParaRPr lang="en-US" dirty="0" smtClean="0"/>
          </a:p>
          <a:p>
            <a:endParaRPr lang="en-US" dirty="0"/>
          </a:p>
        </p:txBody>
      </p:sp>
      <p:sp>
        <p:nvSpPr>
          <p:cNvPr id="4" name="Slide Number Placeholder 3"/>
          <p:cNvSpPr>
            <a:spLocks noGrp="1"/>
          </p:cNvSpPr>
          <p:nvPr>
            <p:ph type="sldNum" sz="quarter" idx="10"/>
          </p:nvPr>
        </p:nvSpPr>
        <p:spPr/>
        <p:txBody>
          <a:bodyPr/>
          <a:lstStyle/>
          <a:p>
            <a:fld id="{5C3FFA12-D21F-BD49-942F-E101359AB748}" type="slidenum">
              <a:rPr lang="en-US" smtClean="0"/>
              <a:pPr/>
              <a:t>6</a:t>
            </a:fld>
            <a:endParaRPr lang="en-US"/>
          </a:p>
        </p:txBody>
      </p:sp>
    </p:spTree>
    <p:extLst>
      <p:ext uri="{BB962C8B-B14F-4D97-AF65-F5344CB8AC3E}">
        <p14:creationId xmlns:p14="http://schemas.microsoft.com/office/powerpoint/2010/main" val="46646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 strategy</a:t>
            </a:r>
            <a:r>
              <a:rPr lang="en-US" baseline="0" dirty="0" smtClean="0"/>
              <a:t> for hardware:</a:t>
            </a:r>
          </a:p>
          <a:p>
            <a:pPr marL="171450" indent="-171450">
              <a:buFontTx/>
              <a:buChar char="-"/>
            </a:pPr>
            <a:r>
              <a:rPr lang="en-US" baseline="0" dirty="0" smtClean="0"/>
              <a:t>Large homogenous partition</a:t>
            </a:r>
          </a:p>
          <a:p>
            <a:pPr marL="171450" indent="-171450">
              <a:buFontTx/>
              <a:buChar char="-"/>
            </a:pPr>
            <a:r>
              <a:rPr lang="en-US" baseline="0" dirty="0" smtClean="0"/>
              <a:t>Support for data intensive computing</a:t>
            </a:r>
          </a:p>
          <a:p>
            <a:pPr marL="171450" indent="-171450">
              <a:buFontTx/>
              <a:buChar char="-"/>
            </a:pPr>
            <a:r>
              <a:rPr lang="en-US" baseline="0" dirty="0" smtClean="0"/>
              <a:t>Introduce diversity horizontally and vertically </a:t>
            </a:r>
            <a:endParaRPr lang="en-US" dirty="0"/>
          </a:p>
        </p:txBody>
      </p:sp>
      <p:sp>
        <p:nvSpPr>
          <p:cNvPr id="4" name="Slide Number Placeholder 3"/>
          <p:cNvSpPr>
            <a:spLocks noGrp="1"/>
          </p:cNvSpPr>
          <p:nvPr>
            <p:ph type="sldNum" sz="quarter" idx="10"/>
          </p:nvPr>
        </p:nvSpPr>
        <p:spPr/>
        <p:txBody>
          <a:bodyPr/>
          <a:lstStyle/>
          <a:p>
            <a:fld id="{5C3FFA12-D21F-BD49-942F-E101359AB748}" type="slidenum">
              <a:rPr lang="en-US" smtClean="0"/>
              <a:pPr/>
              <a:t>7</a:t>
            </a:fld>
            <a:endParaRPr lang="en-US"/>
          </a:p>
        </p:txBody>
      </p:sp>
    </p:spTree>
    <p:extLst>
      <p:ext uri="{BB962C8B-B14F-4D97-AF65-F5344CB8AC3E}">
        <p14:creationId xmlns:p14="http://schemas.microsoft.com/office/powerpoint/2010/main" val="1383384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oals</a:t>
            </a:r>
            <a:r>
              <a:rPr lang="en-US" dirty="0" smtClean="0"/>
              <a:t>:</a:t>
            </a:r>
          </a:p>
          <a:p>
            <a:endParaRPr lang="en-US" dirty="0" smtClean="0"/>
          </a:p>
          <a:p>
            <a:r>
              <a:rPr lang="en-US" dirty="0" smtClean="0"/>
              <a:t>-production testbed</a:t>
            </a:r>
            <a:r>
              <a:rPr lang="en-US" baseline="0" dirty="0" smtClean="0"/>
              <a:t> for SDN experimentation (production?)</a:t>
            </a:r>
          </a:p>
          <a:p>
            <a:r>
              <a:rPr lang="en-US" smtClean="0"/>
              <a:t>-high</a:t>
            </a:r>
            <a:r>
              <a:rPr lang="en-US" baseline="0" smtClean="0"/>
              <a:t>-bandwidth wide-area SDN experiments</a:t>
            </a:r>
          </a:p>
          <a:p>
            <a:endParaRPr lang="en-US" smtClean="0"/>
          </a:p>
          <a:p>
            <a:r>
              <a:rPr lang="en-US" dirty="0" smtClean="0"/>
              <a:t>Gaps:</a:t>
            </a:r>
            <a:r>
              <a:rPr lang="en-US" baseline="0" dirty="0" smtClean="0"/>
              <a:t> </a:t>
            </a:r>
          </a:p>
          <a:p>
            <a:endParaRPr lang="en-US" baseline="0" dirty="0" smtClean="0"/>
          </a:p>
          <a:p>
            <a:r>
              <a:rPr lang="en-US" baseline="0" dirty="0" smtClean="0"/>
              <a:t>-Testbed for users to experimenting with wide-area SDN </a:t>
            </a:r>
          </a:p>
          <a:p>
            <a:r>
              <a:rPr lang="en-US" baseline="0" dirty="0" smtClean="0"/>
              <a:t>-Isolation below VLAN</a:t>
            </a:r>
          </a:p>
          <a:p>
            <a:endParaRPr lang="en-US" dirty="0" smtClean="0"/>
          </a:p>
          <a:p>
            <a:endParaRPr lang="en-US" dirty="0" smtClean="0"/>
          </a:p>
          <a:p>
            <a:r>
              <a:rPr lang="en-US" dirty="0" smtClean="0"/>
              <a:t>-looking forward to creating</a:t>
            </a:r>
            <a:r>
              <a:rPr lang="en-US" baseline="0" dirty="0" smtClean="0"/>
              <a:t> “network appliances”</a:t>
            </a:r>
            <a:endParaRPr lang="en-US" dirty="0" smtClean="0"/>
          </a:p>
          <a:p>
            <a:endParaRPr lang="en-US" dirty="0"/>
          </a:p>
        </p:txBody>
      </p:sp>
      <p:sp>
        <p:nvSpPr>
          <p:cNvPr id="4" name="Slide Number Placeholder 3"/>
          <p:cNvSpPr>
            <a:spLocks noGrp="1"/>
          </p:cNvSpPr>
          <p:nvPr>
            <p:ph type="sldNum" sz="quarter" idx="10"/>
          </p:nvPr>
        </p:nvSpPr>
        <p:spPr/>
        <p:txBody>
          <a:bodyPr/>
          <a:lstStyle/>
          <a:p>
            <a:fld id="{5C3FFA12-D21F-BD49-942F-E101359AB748}" type="slidenum">
              <a:rPr lang="en-US" smtClean="0"/>
              <a:pPr/>
              <a:t>9</a:t>
            </a:fld>
            <a:endParaRPr lang="en-US"/>
          </a:p>
        </p:txBody>
      </p:sp>
    </p:spTree>
    <p:extLst>
      <p:ext uri="{BB962C8B-B14F-4D97-AF65-F5344CB8AC3E}">
        <p14:creationId xmlns:p14="http://schemas.microsoft.com/office/powerpoint/2010/main" val="364129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567578" y="6443025"/>
            <a:ext cx="1981200" cy="365125"/>
          </a:xfrm>
        </p:spPr>
        <p:txBody>
          <a:bodyPr/>
          <a:lstStyle/>
          <a:p>
            <a:fld id="{14E6A5ED-520B-0447-8D8A-A39D688752C7}" type="datetimeFigureOut">
              <a:rPr lang="en-US" smtClean="0"/>
              <a:t>10/23/17</a:t>
            </a:fld>
            <a:endParaRPr lang="en-US"/>
          </a:p>
        </p:txBody>
      </p:sp>
      <p:sp>
        <p:nvSpPr>
          <p:cNvPr id="6" name="Slide Number Placeholder 5"/>
          <p:cNvSpPr>
            <a:spLocks noGrp="1"/>
          </p:cNvSpPr>
          <p:nvPr>
            <p:ph type="sldNum" sz="quarter" idx="12"/>
          </p:nvPr>
        </p:nvSpPr>
        <p:spPr>
          <a:xfrm>
            <a:off x="8624978" y="6443025"/>
            <a:ext cx="457200" cy="365125"/>
          </a:xfrm>
        </p:spPr>
        <p:txBody>
          <a:bodyPr>
            <a:normAutofit/>
          </a:bodyPr>
          <a:lstStyle/>
          <a:p>
            <a:fld id="{69190E22-67A5-2345-AFDB-0C351A6AAEEC}" type="slidenum">
              <a:rPr lang="en-US" smtClean="0"/>
              <a:t>‹#›</a:t>
            </a:fld>
            <a:endParaRPr lang="en-US"/>
          </a:p>
        </p:txBody>
      </p:sp>
      <p:pic>
        <p:nvPicPr>
          <p:cNvPr id="12" name="Picture 11" descr="Chameleon-FullColor-fullsic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921" y="283436"/>
            <a:ext cx="3525818" cy="896565"/>
          </a:xfrm>
          <a:prstGeom prst="rect">
            <a:avLst/>
          </a:prstGeom>
        </p:spPr>
      </p:pic>
      <p:sp>
        <p:nvSpPr>
          <p:cNvPr id="13" name="Rectangle 12"/>
          <p:cNvSpPr/>
          <p:nvPr userDrawn="1"/>
        </p:nvSpPr>
        <p:spPr>
          <a:xfrm>
            <a:off x="870331" y="1144474"/>
            <a:ext cx="8694405" cy="45719"/>
          </a:xfrm>
          <a:prstGeom prst="rect">
            <a:avLst/>
          </a:prstGeom>
          <a:solidFill>
            <a:srgbClr val="209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870331" y="1190193"/>
            <a:ext cx="2433367" cy="276999"/>
          </a:xfrm>
          <a:prstGeom prst="rect">
            <a:avLst/>
          </a:prstGeom>
          <a:noFill/>
        </p:spPr>
        <p:txBody>
          <a:bodyPr wrap="square" rtlCol="0">
            <a:spAutoFit/>
          </a:bodyPr>
          <a:lstStyle/>
          <a:p>
            <a:r>
              <a:rPr lang="en-US" sz="1200" dirty="0" smtClean="0">
                <a:solidFill>
                  <a:srgbClr val="2090EB"/>
                </a:solidFill>
              </a:rPr>
              <a:t>www. </a:t>
            </a:r>
            <a:r>
              <a:rPr lang="en-US" sz="1200" dirty="0" err="1" smtClean="0">
                <a:solidFill>
                  <a:srgbClr val="2090EB"/>
                </a:solidFill>
              </a:rPr>
              <a:t>chameleoncloud.org</a:t>
            </a:r>
            <a:endParaRPr lang="en-US" sz="1200" dirty="0">
              <a:solidFill>
                <a:srgbClr val="2090EB"/>
              </a:solidFill>
            </a:endParaRPr>
          </a:p>
        </p:txBody>
      </p:sp>
      <p:pic>
        <p:nvPicPr>
          <p:cNvPr id="15" name="Picture 14" descr="nav-banner-bg.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25537" y="5886493"/>
            <a:ext cx="17251076" cy="997857"/>
          </a:xfrm>
          <a:prstGeom prst="rect">
            <a:avLst/>
          </a:prstGeom>
        </p:spPr>
      </p:pic>
      <p:sp>
        <p:nvSpPr>
          <p:cNvPr id="16" name="Date Placeholder 3"/>
          <p:cNvSpPr txBox="1">
            <a:spLocks/>
          </p:cNvSpPr>
          <p:nvPr userDrawn="1"/>
        </p:nvSpPr>
        <p:spPr>
          <a:xfrm>
            <a:off x="6477000" y="5524237"/>
            <a:ext cx="1981200" cy="273844"/>
          </a:xfrm>
          <a:prstGeom prst="rect">
            <a:avLst/>
          </a:prstGeom>
        </p:spPr>
        <p:txBody>
          <a:bodyPr vert="horz" lIns="0" tIns="45720" rIns="0" bIns="0" rtlCol="0" anchor="b" anchorCtr="0"/>
          <a:lstStyle>
            <a:defPPr>
              <a:defRPr lang="en-US"/>
            </a:defPPr>
            <a:lvl1pPr marL="0" algn="r" defTabSz="457200" rtl="0" eaLnBrk="1" latinLnBrk="0" hangingPunct="1">
              <a:defRPr lang="en-US" sz="900" kern="1200" cap="all" spc="110" baseline="0" smtClean="0">
                <a:solidFill>
                  <a:srgbClr val="4D4D4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B5ECD5-515E-4817-8A06-1D2ED2C83850}" type="datetime4">
              <a:rPr lang="en-US" smtClean="0"/>
              <a:pPr/>
              <a:t>October 23, 2017</a:t>
            </a:fld>
            <a:endParaRPr lang="en-US" dirty="0"/>
          </a:p>
        </p:txBody>
      </p:sp>
      <p:sp>
        <p:nvSpPr>
          <p:cNvPr id="17" name="Slide Number Placeholder 5"/>
          <p:cNvSpPr txBox="1">
            <a:spLocks/>
          </p:cNvSpPr>
          <p:nvPr userDrawn="1"/>
        </p:nvSpPr>
        <p:spPr>
          <a:xfrm>
            <a:off x="8395553" y="5524237"/>
            <a:ext cx="457200" cy="273844"/>
          </a:xfrm>
          <a:prstGeom prst="rect">
            <a:avLst/>
          </a:prstGeom>
        </p:spPr>
        <p:txBody>
          <a:bodyPr vert="horz" lIns="0" tIns="45720" rIns="0" bIns="0" rtlCol="0" anchor="b" anchorCtr="0">
            <a:normAutofit/>
          </a:bodyPr>
          <a:lstStyle>
            <a:defPPr>
              <a:defRPr lang="en-US"/>
            </a:defPPr>
            <a:lvl1pPr marL="0" algn="r" defTabSz="457200" rtl="0" eaLnBrk="1" latinLnBrk="0" hangingPunct="1">
              <a:defRPr sz="1100" b="1" kern="1200" baseline="0">
                <a:solidFill>
                  <a:srgbClr val="4D4D4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72EBF8-7CF5-44B7-B2BF-E22DE4D0703D}" type="slidenum">
              <a:rPr lang="en-US" smtClean="0"/>
              <a:pPr/>
              <a:t>‹#›</a:t>
            </a:fld>
            <a:endParaRPr lang="en-US" dirty="0"/>
          </a:p>
        </p:txBody>
      </p:sp>
      <p:sp>
        <p:nvSpPr>
          <p:cNvPr id="18" name="Rectangle 17"/>
          <p:cNvSpPr/>
          <p:nvPr userDrawn="1"/>
        </p:nvSpPr>
        <p:spPr>
          <a:xfrm>
            <a:off x="-135218" y="5886493"/>
            <a:ext cx="9407071" cy="45719"/>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NU_Logo_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18320" y="6180499"/>
            <a:ext cx="739837" cy="443902"/>
          </a:xfrm>
          <a:prstGeom prst="rect">
            <a:avLst/>
          </a:prstGeom>
        </p:spPr>
      </p:pic>
      <p:pic>
        <p:nvPicPr>
          <p:cNvPr id="26" name="Picture 25" descr="University_of_Chicago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7179" y="6268278"/>
            <a:ext cx="1239780" cy="247956"/>
          </a:xfrm>
          <a:prstGeom prst="rect">
            <a:avLst/>
          </a:prstGeom>
        </p:spPr>
      </p:pic>
      <p:pic>
        <p:nvPicPr>
          <p:cNvPr id="27" name="Picture 26" descr="utsa_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0024" y="6258890"/>
            <a:ext cx="755578" cy="287119"/>
          </a:xfrm>
          <a:prstGeom prst="rect">
            <a:avLst/>
          </a:prstGeom>
        </p:spPr>
      </p:pic>
      <p:pic>
        <p:nvPicPr>
          <p:cNvPr id="29" name="Picture 28" descr="TACC-Logo-01.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1404" y="6268278"/>
            <a:ext cx="879165" cy="264205"/>
          </a:xfrm>
          <a:prstGeom prst="rect">
            <a:avLst/>
          </a:prstGeom>
        </p:spPr>
      </p:pic>
      <p:pic>
        <p:nvPicPr>
          <p:cNvPr id="30" name="Picture 29" descr="nsfb-[Converted].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350545" y="6151346"/>
            <a:ext cx="502208" cy="502208"/>
          </a:xfrm>
          <a:prstGeom prst="rect">
            <a:avLst/>
          </a:prstGeom>
        </p:spPr>
      </p:pic>
      <p:pic>
        <p:nvPicPr>
          <p:cNvPr id="31" name="Picture 3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01991" y="5807077"/>
            <a:ext cx="1523784" cy="117747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nav-banner-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41428"/>
            <a:ext cx="12388186" cy="716572"/>
          </a:xfrm>
          <a:prstGeom prst="rect">
            <a:avLst/>
          </a:prstGeom>
        </p:spPr>
      </p:pic>
      <p:sp>
        <p:nvSpPr>
          <p:cNvPr id="12" name="TextBox 11"/>
          <p:cNvSpPr txBox="1"/>
          <p:nvPr userDrawn="1"/>
        </p:nvSpPr>
        <p:spPr>
          <a:xfrm>
            <a:off x="1953802" y="6405447"/>
            <a:ext cx="2433367" cy="276999"/>
          </a:xfrm>
          <a:prstGeom prst="rect">
            <a:avLst/>
          </a:prstGeom>
          <a:noFill/>
        </p:spPr>
        <p:txBody>
          <a:bodyPr wrap="square" rtlCol="0">
            <a:spAutoFit/>
          </a:bodyPr>
          <a:lstStyle/>
          <a:p>
            <a:r>
              <a:rPr lang="en-US" sz="1200" dirty="0" smtClean="0">
                <a:solidFill>
                  <a:srgbClr val="2090EB"/>
                </a:solidFill>
              </a:rPr>
              <a:t>www. </a:t>
            </a:r>
            <a:r>
              <a:rPr lang="en-US" sz="1200" dirty="0" err="1" smtClean="0">
                <a:solidFill>
                  <a:srgbClr val="2090EB"/>
                </a:solidFill>
              </a:rPr>
              <a:t>chameleoncloud.org</a:t>
            </a:r>
            <a:endParaRPr lang="en-US" sz="1200" dirty="0">
              <a:solidFill>
                <a:srgbClr val="2090EB"/>
              </a:solidFill>
            </a:endParaRPr>
          </a:p>
        </p:txBody>
      </p:sp>
      <p:sp>
        <p:nvSpPr>
          <p:cNvPr id="13" name="Footer Placeholder 5"/>
          <p:cNvSpPr>
            <a:spLocks noGrp="1"/>
          </p:cNvSpPr>
          <p:nvPr>
            <p:ph type="ftr" sz="quarter" idx="11"/>
          </p:nvPr>
        </p:nvSpPr>
        <p:spPr>
          <a:xfrm>
            <a:off x="3845431" y="6405446"/>
            <a:ext cx="2671838" cy="273844"/>
          </a:xfrm>
        </p:spPr>
        <p:txBody>
          <a:bodyPr/>
          <a:lstStyle/>
          <a:p>
            <a:endParaRPr lang="en-US" dirty="0"/>
          </a:p>
        </p:txBody>
      </p:sp>
      <p:sp>
        <p:nvSpPr>
          <p:cNvPr id="14" name="Date Placeholder 3"/>
          <p:cNvSpPr>
            <a:spLocks noGrp="1"/>
          </p:cNvSpPr>
          <p:nvPr>
            <p:ph type="dt" sz="half" idx="10"/>
          </p:nvPr>
        </p:nvSpPr>
        <p:spPr>
          <a:xfrm>
            <a:off x="6400800" y="6405446"/>
            <a:ext cx="1981200" cy="273844"/>
          </a:xfrm>
        </p:spPr>
        <p:txBody>
          <a:bodyPr/>
          <a:lstStyle/>
          <a:p>
            <a:fld id="{732D1919-1B5F-4141-B613-3E5C6008A186}" type="datetime4">
              <a:rPr lang="en-US" smtClean="0"/>
              <a:pPr/>
              <a:t>October 23, 2017</a:t>
            </a:fld>
            <a:endParaRPr lang="en-US"/>
          </a:p>
        </p:txBody>
      </p:sp>
      <p:sp>
        <p:nvSpPr>
          <p:cNvPr id="15" name="Slide Number Placeholder 5"/>
          <p:cNvSpPr>
            <a:spLocks noGrp="1"/>
          </p:cNvSpPr>
          <p:nvPr>
            <p:ph type="sldNum" sz="quarter" idx="12"/>
          </p:nvPr>
        </p:nvSpPr>
        <p:spPr>
          <a:xfrm>
            <a:off x="8458200" y="6405446"/>
            <a:ext cx="457200" cy="273844"/>
          </a:xfrm>
        </p:spPr>
        <p:txBody>
          <a:bodyPr/>
          <a:lstStyle/>
          <a:p>
            <a:fld id="{1D72EBF8-7CF5-44B7-B2BF-E22DE4D0703D}" type="slidenum">
              <a:rPr lang="en-US" smtClean="0"/>
              <a:pPr/>
              <a:t>‹#›</a:t>
            </a:fld>
            <a:endParaRPr lang="en-US"/>
          </a:p>
        </p:txBody>
      </p:sp>
      <p:pic>
        <p:nvPicPr>
          <p:cNvPr id="16" name="Picture 15" descr="Chamele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22623"/>
            <a:ext cx="2024846" cy="5138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9" name="Picture 18" descr="nav-banner-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41428"/>
            <a:ext cx="12388186" cy="716572"/>
          </a:xfrm>
          <a:prstGeom prst="rect">
            <a:avLst/>
          </a:prstGeom>
        </p:spPr>
      </p:pic>
      <p:sp>
        <p:nvSpPr>
          <p:cNvPr id="20" name="TextBox 19"/>
          <p:cNvSpPr txBox="1"/>
          <p:nvPr userDrawn="1"/>
        </p:nvSpPr>
        <p:spPr>
          <a:xfrm>
            <a:off x="1953802" y="6405447"/>
            <a:ext cx="2433367" cy="276999"/>
          </a:xfrm>
          <a:prstGeom prst="rect">
            <a:avLst/>
          </a:prstGeom>
          <a:noFill/>
        </p:spPr>
        <p:txBody>
          <a:bodyPr wrap="square" rtlCol="0">
            <a:spAutoFit/>
          </a:bodyPr>
          <a:lstStyle/>
          <a:p>
            <a:r>
              <a:rPr lang="en-US" sz="1200" dirty="0" smtClean="0">
                <a:solidFill>
                  <a:srgbClr val="2090EB"/>
                </a:solidFill>
              </a:rPr>
              <a:t>www. </a:t>
            </a:r>
            <a:r>
              <a:rPr lang="en-US" sz="1200" dirty="0" err="1" smtClean="0">
                <a:solidFill>
                  <a:srgbClr val="2090EB"/>
                </a:solidFill>
              </a:rPr>
              <a:t>chameleoncloud.org</a:t>
            </a:r>
            <a:endParaRPr lang="en-US" sz="1200" dirty="0">
              <a:solidFill>
                <a:srgbClr val="2090EB"/>
              </a:solidFill>
            </a:endParaRPr>
          </a:p>
        </p:txBody>
      </p:sp>
      <p:sp>
        <p:nvSpPr>
          <p:cNvPr id="21" name="Footer Placeholder 5"/>
          <p:cNvSpPr>
            <a:spLocks noGrp="1"/>
          </p:cNvSpPr>
          <p:nvPr>
            <p:ph type="ftr" sz="quarter" idx="11"/>
          </p:nvPr>
        </p:nvSpPr>
        <p:spPr>
          <a:xfrm>
            <a:off x="3845431" y="6405446"/>
            <a:ext cx="2671838" cy="273844"/>
          </a:xfrm>
        </p:spPr>
        <p:txBody>
          <a:bodyPr/>
          <a:lstStyle/>
          <a:p>
            <a:endParaRPr lang="en-US" dirty="0"/>
          </a:p>
        </p:txBody>
      </p:sp>
      <p:sp>
        <p:nvSpPr>
          <p:cNvPr id="22" name="Date Placeholder 3"/>
          <p:cNvSpPr>
            <a:spLocks noGrp="1"/>
          </p:cNvSpPr>
          <p:nvPr>
            <p:ph type="dt" sz="half" idx="10"/>
          </p:nvPr>
        </p:nvSpPr>
        <p:spPr>
          <a:xfrm>
            <a:off x="6400800" y="6405446"/>
            <a:ext cx="1981200" cy="273844"/>
          </a:xfrm>
        </p:spPr>
        <p:txBody>
          <a:bodyPr/>
          <a:lstStyle/>
          <a:p>
            <a:fld id="{732D1919-1B5F-4141-B613-3E5C6008A186}" type="datetime4">
              <a:rPr lang="en-US" smtClean="0"/>
              <a:pPr/>
              <a:t>October 23, 2017</a:t>
            </a:fld>
            <a:endParaRPr lang="en-US"/>
          </a:p>
        </p:txBody>
      </p:sp>
      <p:sp>
        <p:nvSpPr>
          <p:cNvPr id="23" name="Slide Number Placeholder 5"/>
          <p:cNvSpPr>
            <a:spLocks noGrp="1"/>
          </p:cNvSpPr>
          <p:nvPr>
            <p:ph type="sldNum" sz="quarter" idx="12"/>
          </p:nvPr>
        </p:nvSpPr>
        <p:spPr>
          <a:xfrm>
            <a:off x="8458200" y="6405446"/>
            <a:ext cx="457200" cy="273844"/>
          </a:xfrm>
        </p:spPr>
        <p:txBody>
          <a:bodyPr/>
          <a:lstStyle/>
          <a:p>
            <a:fld id="{1D72EBF8-7CF5-44B7-B2BF-E22DE4D0703D}" type="slidenum">
              <a:rPr lang="en-US" smtClean="0"/>
              <a:pPr/>
              <a:t>‹#›</a:t>
            </a:fld>
            <a:endParaRPr lang="en-US"/>
          </a:p>
        </p:txBody>
      </p:sp>
      <p:pic>
        <p:nvPicPr>
          <p:cNvPr id="24" name="Picture 23" descr="Chamele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22623"/>
            <a:ext cx="2024846" cy="5138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Box 15"/>
          <p:cNvSpPr txBox="1"/>
          <p:nvPr userDrawn="1"/>
        </p:nvSpPr>
        <p:spPr>
          <a:xfrm>
            <a:off x="1953802" y="6405447"/>
            <a:ext cx="2433367" cy="276999"/>
          </a:xfrm>
          <a:prstGeom prst="rect">
            <a:avLst/>
          </a:prstGeom>
          <a:noFill/>
        </p:spPr>
        <p:txBody>
          <a:bodyPr wrap="square" rtlCol="0">
            <a:spAutoFit/>
          </a:bodyPr>
          <a:lstStyle/>
          <a:p>
            <a:r>
              <a:rPr lang="en-US" sz="1200" dirty="0" smtClean="0">
                <a:solidFill>
                  <a:srgbClr val="2090EB"/>
                </a:solidFill>
              </a:rPr>
              <a:t>www. </a:t>
            </a:r>
            <a:r>
              <a:rPr lang="en-US" sz="1200" dirty="0" err="1" smtClean="0">
                <a:solidFill>
                  <a:srgbClr val="2090EB"/>
                </a:solidFill>
              </a:rPr>
              <a:t>chameleoncloud.org</a:t>
            </a:r>
            <a:endParaRPr lang="en-US" sz="1200" dirty="0">
              <a:solidFill>
                <a:srgbClr val="2090EB"/>
              </a:solidFill>
            </a:endParaRPr>
          </a:p>
        </p:txBody>
      </p:sp>
      <p:sp>
        <p:nvSpPr>
          <p:cNvPr id="18" name="Footer Placeholder 5"/>
          <p:cNvSpPr>
            <a:spLocks noGrp="1"/>
          </p:cNvSpPr>
          <p:nvPr>
            <p:ph type="ftr" sz="quarter" idx="11"/>
          </p:nvPr>
        </p:nvSpPr>
        <p:spPr>
          <a:xfrm>
            <a:off x="3845431" y="6405446"/>
            <a:ext cx="2671838" cy="273844"/>
          </a:xfrm>
        </p:spPr>
        <p:txBody>
          <a:bodyPr/>
          <a:lstStyle/>
          <a:p>
            <a:endParaRPr lang="en-US" dirty="0"/>
          </a:p>
        </p:txBody>
      </p:sp>
      <p:sp>
        <p:nvSpPr>
          <p:cNvPr id="19" name="Date Placeholder 3"/>
          <p:cNvSpPr>
            <a:spLocks noGrp="1"/>
          </p:cNvSpPr>
          <p:nvPr>
            <p:ph type="dt" sz="half" idx="10"/>
          </p:nvPr>
        </p:nvSpPr>
        <p:spPr>
          <a:xfrm>
            <a:off x="6400800" y="6405446"/>
            <a:ext cx="1981200" cy="273844"/>
          </a:xfrm>
        </p:spPr>
        <p:txBody>
          <a:bodyPr/>
          <a:lstStyle/>
          <a:p>
            <a:fld id="{732D1919-1B5F-4141-B613-3E5C6008A186}" type="datetime4">
              <a:rPr lang="en-US" smtClean="0"/>
              <a:pPr/>
              <a:t>October 23, 2017</a:t>
            </a:fld>
            <a:endParaRPr lang="en-US"/>
          </a:p>
        </p:txBody>
      </p:sp>
      <p:sp>
        <p:nvSpPr>
          <p:cNvPr id="20" name="Slide Number Placeholder 5"/>
          <p:cNvSpPr>
            <a:spLocks noGrp="1"/>
          </p:cNvSpPr>
          <p:nvPr>
            <p:ph type="sldNum" sz="quarter" idx="12"/>
          </p:nvPr>
        </p:nvSpPr>
        <p:spPr>
          <a:xfrm>
            <a:off x="8458200" y="6405446"/>
            <a:ext cx="457200" cy="273844"/>
          </a:xfrm>
        </p:spPr>
        <p:txBody>
          <a:bodyPr/>
          <a:lstStyle/>
          <a:p>
            <a:fld id="{1D72EBF8-7CF5-44B7-B2BF-E22DE4D0703D}" type="slidenum">
              <a:rPr lang="en-US" smtClean="0"/>
              <a:pPr/>
              <a:t>‹#›</a:t>
            </a:fld>
            <a:endParaRPr lang="en-US"/>
          </a:p>
        </p:txBody>
      </p:sp>
      <p:pic>
        <p:nvPicPr>
          <p:cNvPr id="21" name="Picture 20" descr="Chameleon-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623"/>
            <a:ext cx="2024846" cy="5138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pic>
        <p:nvPicPr>
          <p:cNvPr id="12" name="Picture 11" descr="nav-banner-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41428"/>
            <a:ext cx="12388186" cy="716572"/>
          </a:xfrm>
          <a:prstGeom prst="rect">
            <a:avLst/>
          </a:prstGeom>
        </p:spPr>
      </p:pic>
      <p:sp>
        <p:nvSpPr>
          <p:cNvPr id="13" name="TextBox 12"/>
          <p:cNvSpPr txBox="1"/>
          <p:nvPr userDrawn="1"/>
        </p:nvSpPr>
        <p:spPr>
          <a:xfrm>
            <a:off x="1953802" y="6405447"/>
            <a:ext cx="2433367" cy="276999"/>
          </a:xfrm>
          <a:prstGeom prst="rect">
            <a:avLst/>
          </a:prstGeom>
          <a:noFill/>
        </p:spPr>
        <p:txBody>
          <a:bodyPr wrap="square" rtlCol="0">
            <a:spAutoFit/>
          </a:bodyPr>
          <a:lstStyle/>
          <a:p>
            <a:r>
              <a:rPr lang="en-US" sz="1200" dirty="0" smtClean="0">
                <a:solidFill>
                  <a:srgbClr val="2090EB"/>
                </a:solidFill>
              </a:rPr>
              <a:t>www. </a:t>
            </a:r>
            <a:r>
              <a:rPr lang="en-US" sz="1200" dirty="0" err="1" smtClean="0">
                <a:solidFill>
                  <a:srgbClr val="2090EB"/>
                </a:solidFill>
              </a:rPr>
              <a:t>chameleoncloud.org</a:t>
            </a:r>
            <a:endParaRPr lang="en-US" sz="1200" dirty="0">
              <a:solidFill>
                <a:srgbClr val="2090EB"/>
              </a:solidFill>
            </a:endParaRPr>
          </a:p>
        </p:txBody>
      </p:sp>
      <p:sp>
        <p:nvSpPr>
          <p:cNvPr id="16" name="Footer Placeholder 5"/>
          <p:cNvSpPr>
            <a:spLocks noGrp="1"/>
          </p:cNvSpPr>
          <p:nvPr>
            <p:ph type="ftr" sz="quarter" idx="11"/>
          </p:nvPr>
        </p:nvSpPr>
        <p:spPr>
          <a:xfrm>
            <a:off x="3845431" y="6405446"/>
            <a:ext cx="2671838" cy="273844"/>
          </a:xfrm>
        </p:spPr>
        <p:txBody>
          <a:bodyPr/>
          <a:lstStyle/>
          <a:p>
            <a:endParaRPr lang="en-US" dirty="0"/>
          </a:p>
        </p:txBody>
      </p:sp>
      <p:sp>
        <p:nvSpPr>
          <p:cNvPr id="17" name="Date Placeholder 3"/>
          <p:cNvSpPr>
            <a:spLocks noGrp="1"/>
          </p:cNvSpPr>
          <p:nvPr>
            <p:ph type="dt" sz="half" idx="10"/>
          </p:nvPr>
        </p:nvSpPr>
        <p:spPr>
          <a:xfrm>
            <a:off x="6400800" y="6405446"/>
            <a:ext cx="1981200" cy="273844"/>
          </a:xfrm>
        </p:spPr>
        <p:txBody>
          <a:bodyPr/>
          <a:lstStyle/>
          <a:p>
            <a:fld id="{732D1919-1B5F-4141-B613-3E5C6008A186}" type="datetime4">
              <a:rPr lang="en-US" smtClean="0"/>
              <a:pPr/>
              <a:t>October 23, 2017</a:t>
            </a:fld>
            <a:endParaRPr lang="en-US"/>
          </a:p>
        </p:txBody>
      </p:sp>
      <p:sp>
        <p:nvSpPr>
          <p:cNvPr id="18" name="Slide Number Placeholder 5"/>
          <p:cNvSpPr>
            <a:spLocks noGrp="1"/>
          </p:cNvSpPr>
          <p:nvPr>
            <p:ph type="sldNum" sz="quarter" idx="12"/>
          </p:nvPr>
        </p:nvSpPr>
        <p:spPr>
          <a:xfrm>
            <a:off x="8458200" y="6405446"/>
            <a:ext cx="457200" cy="273844"/>
          </a:xfrm>
        </p:spPr>
        <p:txBody>
          <a:bodyPr/>
          <a:lstStyle/>
          <a:p>
            <a:fld id="{1D72EBF8-7CF5-44B7-B2BF-E22DE4D0703D}" type="slidenum">
              <a:rPr lang="en-US" smtClean="0"/>
              <a:pPr/>
              <a:t>‹#›</a:t>
            </a:fld>
            <a:endParaRPr lang="en-US"/>
          </a:p>
        </p:txBody>
      </p:sp>
      <p:pic>
        <p:nvPicPr>
          <p:cNvPr id="19" name="Picture 18" descr="Chamele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22623"/>
            <a:ext cx="2024846" cy="5138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14E6A5ED-520B-0447-8D8A-A39D688752C7}" type="datetimeFigureOut">
              <a:rPr lang="en-US" smtClean="0"/>
              <a:t>10/23/17</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69190E22-67A5-2345-AFDB-0C351A6AAEE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9" r:id="rId5"/>
  </p:sldLayoutIdLst>
  <p:txStyles>
    <p:titleStyle>
      <a:lvl1pPr algn="l" defTabSz="914400" rtl="0" eaLnBrk="1" latinLnBrk="0" hangingPunct="1">
        <a:spcBef>
          <a:spcPct val="0"/>
        </a:spcBef>
        <a:buNone/>
        <a:defRPr sz="3600" kern="1200" cap="all" baseline="0">
          <a:solidFill>
            <a:srgbClr val="2792E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bg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bg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bg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bg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tiff"/><Relationship Id="rId5" Type="http://schemas.openxmlformats.org/officeDocument/2006/relationships/image" Target="../media/image24.emf"/><Relationship Id="rId6" Type="http://schemas.openxmlformats.org/officeDocument/2006/relationships/image" Target="../media/image25.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mailto:pruth@renci.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616" y="1824681"/>
            <a:ext cx="7605584" cy="844378"/>
          </a:xfrm>
        </p:spPr>
        <p:txBody>
          <a:bodyPr>
            <a:normAutofit fontScale="90000"/>
          </a:bodyPr>
          <a:lstStyle/>
          <a:p>
            <a:r>
              <a:rPr lang="en-US" sz="2800" dirty="0" smtClean="0"/>
              <a:t>NSF cloud Chameleon: </a:t>
            </a:r>
            <a:br>
              <a:rPr lang="en-US" sz="2800" dirty="0" smtClean="0"/>
            </a:br>
            <a:r>
              <a:rPr lang="en-US" sz="2800" dirty="0" smtClean="0"/>
              <a:t>Phase 2 Networking  </a:t>
            </a:r>
            <a:endParaRPr lang="en-US" sz="2800" dirty="0"/>
          </a:p>
        </p:txBody>
      </p:sp>
      <p:sp>
        <p:nvSpPr>
          <p:cNvPr id="3" name="Subtitle 2"/>
          <p:cNvSpPr>
            <a:spLocks noGrp="1"/>
          </p:cNvSpPr>
          <p:nvPr>
            <p:ph type="subTitle" idx="1"/>
          </p:nvPr>
        </p:nvSpPr>
        <p:spPr>
          <a:xfrm>
            <a:off x="1186249" y="3203574"/>
            <a:ext cx="7271951" cy="1825625"/>
          </a:xfrm>
        </p:spPr>
        <p:txBody>
          <a:bodyPr/>
          <a:lstStyle/>
          <a:p>
            <a:r>
              <a:rPr lang="en-US" b="1" dirty="0" smtClean="0">
                <a:solidFill>
                  <a:schemeClr val="bg1">
                    <a:lumMod val="50000"/>
                    <a:lumOff val="50000"/>
                  </a:schemeClr>
                </a:solidFill>
              </a:rPr>
              <a:t>Paul Ruth</a:t>
            </a:r>
            <a:endParaRPr lang="en-US" b="1" dirty="0">
              <a:solidFill>
                <a:schemeClr val="bg1">
                  <a:lumMod val="50000"/>
                  <a:lumOff val="50000"/>
                </a:schemeClr>
              </a:solidFill>
            </a:endParaRPr>
          </a:p>
          <a:p>
            <a:r>
              <a:rPr lang="en-US" dirty="0" smtClean="0">
                <a:solidFill>
                  <a:schemeClr val="bg1">
                    <a:lumMod val="50000"/>
                    <a:lumOff val="50000"/>
                  </a:schemeClr>
                </a:solidFill>
              </a:rPr>
              <a:t>RENCI </a:t>
            </a:r>
            <a:r>
              <a:rPr lang="mr-IN" dirty="0" smtClean="0">
                <a:solidFill>
                  <a:schemeClr val="bg1">
                    <a:lumMod val="50000"/>
                    <a:lumOff val="50000"/>
                  </a:schemeClr>
                </a:solidFill>
              </a:rPr>
              <a:t>–</a:t>
            </a:r>
            <a:r>
              <a:rPr lang="en-US" dirty="0" smtClean="0">
                <a:solidFill>
                  <a:schemeClr val="bg1">
                    <a:lumMod val="50000"/>
                    <a:lumOff val="50000"/>
                  </a:schemeClr>
                </a:solidFill>
              </a:rPr>
              <a:t> UNC Chapel Hill</a:t>
            </a:r>
            <a:endParaRPr lang="en-US" dirty="0">
              <a:solidFill>
                <a:schemeClr val="bg1">
                  <a:lumMod val="50000"/>
                  <a:lumOff val="50000"/>
                </a:schemeClr>
              </a:solidFill>
            </a:endParaRPr>
          </a:p>
          <a:p>
            <a:r>
              <a:rPr lang="en-US" i="1" dirty="0" err="1" smtClean="0">
                <a:solidFill>
                  <a:schemeClr val="bg1">
                    <a:lumMod val="50000"/>
                    <a:lumOff val="50000"/>
                  </a:schemeClr>
                </a:solidFill>
              </a:rPr>
              <a:t>pruth@renci.org</a:t>
            </a:r>
            <a:endParaRPr lang="en-US" i="1" dirty="0">
              <a:solidFill>
                <a:schemeClr val="bg1">
                  <a:lumMod val="50000"/>
                  <a:lumOff val="50000"/>
                </a:schemeClr>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465" y="267730"/>
            <a:ext cx="715098" cy="722249"/>
          </a:xfrm>
          <a:prstGeom prst="rect">
            <a:avLst/>
          </a:prstGeom>
        </p:spPr>
      </p:pic>
      <p:pic>
        <p:nvPicPr>
          <p:cNvPr id="5" name="Picture 4" descr="GENILogo.png"/>
          <p:cNvPicPr>
            <a:picLocks noChangeAspect="1"/>
          </p:cNvPicPr>
          <p:nvPr/>
        </p:nvPicPr>
        <p:blipFill>
          <a:blip r:embed="rId3"/>
          <a:stretch>
            <a:fillRect/>
          </a:stretch>
        </p:blipFill>
        <p:spPr>
          <a:xfrm>
            <a:off x="6924823" y="256918"/>
            <a:ext cx="921717" cy="733061"/>
          </a:xfrm>
          <a:prstGeom prst="rect">
            <a:avLst/>
          </a:prstGeom>
        </p:spPr>
      </p:pic>
      <p:sp>
        <p:nvSpPr>
          <p:cNvPr id="6" name="TextBox 5"/>
          <p:cNvSpPr txBox="1"/>
          <p:nvPr/>
        </p:nvSpPr>
        <p:spPr>
          <a:xfrm>
            <a:off x="7611762" y="573353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92393238"/>
      </p:ext>
    </p:extLst>
  </p:cSld>
  <p:clrMapOvr>
    <a:masterClrMapping/>
  </p:clrMapOvr>
  <mc:AlternateContent xmlns:mc="http://schemas.openxmlformats.org/markup-compatibility/2006" xmlns:p14="http://schemas.microsoft.com/office/powerpoint/2010/main">
    <mc:Choice Requires="p14">
      <p:transition spd="slow" p14:dur="2000" advTm="3108"/>
    </mc:Choice>
    <mc:Fallback xmlns="">
      <p:transition spd="slow" advTm="310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elvetica"/>
                <a:cs typeface="Helvetica"/>
              </a:rPr>
              <a:t>Chameleon </a:t>
            </a:r>
            <a:r>
              <a:rPr lang="en-US" dirty="0">
                <a:latin typeface="Helvetica"/>
                <a:cs typeface="Helvetica"/>
              </a:rPr>
              <a:t>to </a:t>
            </a:r>
            <a:r>
              <a:rPr lang="en-US" dirty="0" err="1">
                <a:latin typeface="Helvetica"/>
                <a:cs typeface="Helvetica"/>
              </a:rPr>
              <a:t>ExoGENI</a:t>
            </a:r>
            <a:r>
              <a:rPr lang="en-US" dirty="0">
                <a:latin typeface="Helvetica"/>
                <a:cs typeface="Helvetica"/>
              </a:rPr>
              <a:t> </a:t>
            </a:r>
            <a:r>
              <a:rPr lang="en-US" dirty="0" smtClean="0">
                <a:latin typeface="Helvetica"/>
                <a:cs typeface="Helvetica"/>
              </a:rPr>
              <a:t>Stitching </a:t>
            </a:r>
            <a:r>
              <a:rPr lang="en-US" dirty="0">
                <a:latin typeface="Helvetica"/>
                <a:cs typeface="Helvetica"/>
              </a:rPr>
              <a:t>Prototype</a:t>
            </a:r>
            <a:br>
              <a:rPr lang="en-US" dirty="0">
                <a:latin typeface="Helvetica"/>
                <a:cs typeface="Helvetica"/>
              </a:rPr>
            </a:br>
            <a:endParaRPr lang="en-US" dirty="0"/>
          </a:p>
        </p:txBody>
      </p:sp>
      <p:sp>
        <p:nvSpPr>
          <p:cNvPr id="6" name="TextBox 5"/>
          <p:cNvSpPr txBox="1"/>
          <p:nvPr/>
        </p:nvSpPr>
        <p:spPr>
          <a:xfrm>
            <a:off x="3010185" y="3996062"/>
            <a:ext cx="2584882" cy="1791260"/>
          </a:xfrm>
          <a:prstGeom prst="rect">
            <a:avLst/>
          </a:prstGeom>
          <a:noFill/>
        </p:spPr>
        <p:txBody>
          <a:bodyPr wrap="square" rtlCol="0">
            <a:spAutoFit/>
          </a:bodyPr>
          <a:lstStyle/>
          <a:p>
            <a:pPr marL="284163" indent="-223838">
              <a:lnSpc>
                <a:spcPct val="120000"/>
              </a:lnSpc>
              <a:buFont typeface="Arial"/>
              <a:buChar char="•"/>
            </a:pPr>
            <a:endParaRPr lang="en-US" sz="1600" dirty="0" smtClean="0">
              <a:solidFill>
                <a:schemeClr val="bg1"/>
              </a:solidFill>
              <a:latin typeface="Helvetica"/>
              <a:cs typeface="Helvetica"/>
            </a:endParaRPr>
          </a:p>
          <a:p>
            <a:pPr marL="284163" indent="-223838">
              <a:lnSpc>
                <a:spcPct val="120000"/>
              </a:lnSpc>
              <a:buFont typeface="Arial"/>
              <a:buChar char="•"/>
            </a:pPr>
            <a:r>
              <a:rPr lang="en-US" sz="1600" dirty="0" smtClean="0">
                <a:solidFill>
                  <a:schemeClr val="bg1"/>
                </a:solidFill>
                <a:latin typeface="Helvetica"/>
                <a:cs typeface="Helvetica"/>
              </a:rPr>
              <a:t>Dynamic VLANs</a:t>
            </a:r>
          </a:p>
          <a:p>
            <a:pPr marL="284163" indent="-223838">
              <a:lnSpc>
                <a:spcPct val="120000"/>
              </a:lnSpc>
              <a:buFont typeface="Arial"/>
              <a:buChar char="•"/>
            </a:pPr>
            <a:r>
              <a:rPr lang="en-US" sz="1600" dirty="0" smtClean="0">
                <a:solidFill>
                  <a:schemeClr val="bg1"/>
                </a:solidFill>
                <a:latin typeface="Helvetica"/>
                <a:cs typeface="Helvetica"/>
              </a:rPr>
              <a:t>Connectivity to </a:t>
            </a:r>
            <a:r>
              <a:rPr lang="en-US" sz="1600" dirty="0" err="1" smtClean="0">
                <a:solidFill>
                  <a:schemeClr val="bg1"/>
                </a:solidFill>
                <a:latin typeface="Helvetica"/>
                <a:cs typeface="Helvetica"/>
              </a:rPr>
              <a:t>ExoGENI</a:t>
            </a:r>
            <a:r>
              <a:rPr lang="en-US" sz="1600" dirty="0" smtClean="0">
                <a:solidFill>
                  <a:schemeClr val="bg1"/>
                </a:solidFill>
                <a:latin typeface="Helvetica"/>
                <a:cs typeface="Helvetica"/>
              </a:rPr>
              <a:t> </a:t>
            </a:r>
            <a:r>
              <a:rPr lang="en-US" sz="1600" dirty="0" err="1" smtClean="0">
                <a:solidFill>
                  <a:schemeClr val="bg1"/>
                </a:solidFill>
                <a:latin typeface="Helvetica"/>
                <a:cs typeface="Helvetica"/>
              </a:rPr>
              <a:t>Stitchport</a:t>
            </a:r>
            <a:endParaRPr lang="en-US" sz="1600" dirty="0" smtClean="0">
              <a:solidFill>
                <a:schemeClr val="bg1"/>
              </a:solidFill>
              <a:latin typeface="Helvetica"/>
              <a:cs typeface="Helvetica"/>
            </a:endParaRPr>
          </a:p>
          <a:p>
            <a:pPr marL="284163" indent="-223838">
              <a:lnSpc>
                <a:spcPct val="120000"/>
              </a:lnSpc>
              <a:buFont typeface="Arial"/>
              <a:buChar char="•"/>
            </a:pPr>
            <a:endParaRPr lang="en-US" sz="2800" dirty="0">
              <a:latin typeface="Helvetica"/>
              <a:cs typeface="Helvetica"/>
            </a:endParaRPr>
          </a:p>
        </p:txBody>
      </p:sp>
      <p:sp>
        <p:nvSpPr>
          <p:cNvPr id="7" name="TextBox 6"/>
          <p:cNvSpPr txBox="1"/>
          <p:nvPr/>
        </p:nvSpPr>
        <p:spPr>
          <a:xfrm>
            <a:off x="1284997" y="-4911159"/>
            <a:ext cx="170692" cy="1302954"/>
          </a:xfrm>
          <a:prstGeom prst="rect">
            <a:avLst/>
          </a:prstGeom>
          <a:noFill/>
        </p:spPr>
        <p:txBody>
          <a:bodyPr wrap="square" rtlCol="0">
            <a:spAutoFit/>
          </a:bodyPr>
          <a:lstStyle/>
          <a:p>
            <a:endParaRPr lang="en-US" dirty="0"/>
          </a:p>
        </p:txBody>
      </p:sp>
      <p:sp>
        <p:nvSpPr>
          <p:cNvPr id="9" name="TextBox 8"/>
          <p:cNvSpPr txBox="1"/>
          <p:nvPr/>
        </p:nvSpPr>
        <p:spPr>
          <a:xfrm>
            <a:off x="2083342" y="1360030"/>
            <a:ext cx="3355317" cy="1421928"/>
          </a:xfrm>
          <a:prstGeom prst="rect">
            <a:avLst/>
          </a:prstGeom>
          <a:noFill/>
        </p:spPr>
        <p:txBody>
          <a:bodyPr wrap="square" rtlCol="0">
            <a:spAutoFit/>
          </a:bodyPr>
          <a:lstStyle/>
          <a:p>
            <a:pPr marL="284163" indent="-223838">
              <a:lnSpc>
                <a:spcPct val="120000"/>
              </a:lnSpc>
              <a:buFont typeface="Arial"/>
              <a:buChar char="•"/>
            </a:pPr>
            <a:endParaRPr lang="en-US" dirty="0" smtClean="0">
              <a:solidFill>
                <a:schemeClr val="bg1"/>
              </a:solidFill>
              <a:latin typeface="Helvetica"/>
              <a:cs typeface="Helvetica"/>
            </a:endParaRPr>
          </a:p>
          <a:p>
            <a:pPr marL="284163" indent="-223838">
              <a:lnSpc>
                <a:spcPct val="120000"/>
              </a:lnSpc>
              <a:buFont typeface="Arial"/>
              <a:buChar char="•"/>
            </a:pPr>
            <a:r>
              <a:rPr lang="en-US" dirty="0" err="1" smtClean="0">
                <a:solidFill>
                  <a:schemeClr val="bg1"/>
                </a:solidFill>
                <a:latin typeface="Helvetica"/>
                <a:cs typeface="Helvetica"/>
              </a:rPr>
              <a:t>ExoGENI</a:t>
            </a:r>
            <a:r>
              <a:rPr lang="en-US" dirty="0" smtClean="0">
                <a:solidFill>
                  <a:schemeClr val="bg1"/>
                </a:solidFill>
                <a:latin typeface="Helvetica"/>
                <a:cs typeface="Helvetica"/>
              </a:rPr>
              <a:t> slice</a:t>
            </a:r>
          </a:p>
          <a:p>
            <a:pPr marL="284163" indent="-223838">
              <a:lnSpc>
                <a:spcPct val="120000"/>
              </a:lnSpc>
              <a:buFont typeface="Arial"/>
              <a:buChar char="•"/>
            </a:pPr>
            <a:r>
              <a:rPr lang="en-US" dirty="0" smtClean="0">
                <a:solidFill>
                  <a:schemeClr val="bg1"/>
                </a:solidFill>
                <a:latin typeface="Helvetica"/>
                <a:cs typeface="Helvetica"/>
              </a:rPr>
              <a:t>Dynamic Chameleon </a:t>
            </a:r>
            <a:r>
              <a:rPr lang="en-US" dirty="0" err="1" smtClean="0">
                <a:solidFill>
                  <a:schemeClr val="bg1"/>
                </a:solidFill>
                <a:latin typeface="Helvetica"/>
                <a:cs typeface="Helvetica"/>
              </a:rPr>
              <a:t>Stitchport</a:t>
            </a:r>
            <a:endParaRPr lang="en-US" dirty="0">
              <a:solidFill>
                <a:schemeClr val="bg1"/>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776" y="1029082"/>
            <a:ext cx="3116424" cy="213697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067" y="3810783"/>
            <a:ext cx="2863133" cy="1982711"/>
          </a:xfrm>
          <a:prstGeom prst="rect">
            <a:avLst/>
          </a:prstGeom>
        </p:spPr>
      </p:pic>
      <p:sp>
        <p:nvSpPr>
          <p:cNvPr id="13" name="TextBox 12"/>
          <p:cNvSpPr txBox="1"/>
          <p:nvPr/>
        </p:nvSpPr>
        <p:spPr>
          <a:xfrm>
            <a:off x="6922096" y="3387145"/>
            <a:ext cx="2241783" cy="422195"/>
          </a:xfrm>
          <a:prstGeom prst="rect">
            <a:avLst/>
          </a:prstGeom>
          <a:noFill/>
        </p:spPr>
        <p:txBody>
          <a:bodyPr wrap="square" rtlCol="0">
            <a:spAutoFit/>
          </a:bodyPr>
          <a:lstStyle/>
          <a:p>
            <a:pPr marL="60325">
              <a:lnSpc>
                <a:spcPct val="120000"/>
              </a:lnSpc>
            </a:pPr>
            <a:r>
              <a:rPr lang="en-US" dirty="0" smtClean="0">
                <a:solidFill>
                  <a:schemeClr val="bg1"/>
                </a:solidFill>
                <a:latin typeface="Helvetica"/>
                <a:cs typeface="Helvetica"/>
              </a:rPr>
              <a:t>Stitched L2 path</a:t>
            </a:r>
          </a:p>
        </p:txBody>
      </p:sp>
      <p:sp>
        <p:nvSpPr>
          <p:cNvPr id="14" name="Rounded Rectangle 13"/>
          <p:cNvSpPr/>
          <p:nvPr/>
        </p:nvSpPr>
        <p:spPr>
          <a:xfrm>
            <a:off x="268083" y="4102585"/>
            <a:ext cx="2723956" cy="919362"/>
          </a:xfrm>
          <a:prstGeom prst="roundRect">
            <a:avLst/>
          </a:prstGeom>
          <a:solidFill>
            <a:srgbClr val="AADE4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51" y="4212378"/>
            <a:ext cx="2631166" cy="753586"/>
          </a:xfrm>
          <a:prstGeom prst="rect">
            <a:avLst/>
          </a:prstGeom>
          <a:noFill/>
        </p:spPr>
      </p:pic>
      <p:sp>
        <p:nvSpPr>
          <p:cNvPr id="16" name="Rounded Rectangle 15"/>
          <p:cNvSpPr/>
          <p:nvPr/>
        </p:nvSpPr>
        <p:spPr>
          <a:xfrm>
            <a:off x="443972" y="1435998"/>
            <a:ext cx="1354844" cy="1306953"/>
          </a:xfrm>
          <a:prstGeom prst="roundRect">
            <a:avLst/>
          </a:prstGeom>
          <a:solidFill>
            <a:schemeClr val="tx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498" y="1731625"/>
            <a:ext cx="807911" cy="815990"/>
          </a:xfrm>
          <a:prstGeom prst="rect">
            <a:avLst/>
          </a:prstGeom>
        </p:spPr>
      </p:pic>
      <p:sp>
        <p:nvSpPr>
          <p:cNvPr id="19" name="Line 3"/>
          <p:cNvSpPr>
            <a:spLocks noChangeShapeType="1"/>
          </p:cNvSpPr>
          <p:nvPr/>
        </p:nvSpPr>
        <p:spPr bwMode="auto">
          <a:xfrm>
            <a:off x="350667" y="3324990"/>
            <a:ext cx="8457431" cy="6171"/>
          </a:xfrm>
          <a:prstGeom prst="line">
            <a:avLst/>
          </a:prstGeom>
          <a:noFill/>
          <a:ln w="25400" cap="flat">
            <a:solidFill>
              <a:srgbClr val="4C4C4C"/>
            </a:solidFill>
            <a:prstDash val="sysDot"/>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12" name="Up-Down Arrow 11"/>
          <p:cNvSpPr/>
          <p:nvPr/>
        </p:nvSpPr>
        <p:spPr>
          <a:xfrm>
            <a:off x="6484776" y="2503056"/>
            <a:ext cx="512095" cy="2388636"/>
          </a:xfrm>
          <a:prstGeom prst="upDownArrow">
            <a:avLst/>
          </a:prstGeom>
          <a:solidFill>
            <a:srgbClr val="2792E7"/>
          </a:solidFill>
          <a:ln w="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6404" y="6248399"/>
            <a:ext cx="468392" cy="473076"/>
          </a:xfrm>
          <a:prstGeom prst="rect">
            <a:avLst/>
          </a:prstGeom>
        </p:spPr>
      </p:pic>
      <p:pic>
        <p:nvPicPr>
          <p:cNvPr id="21" name="Picture 20" descr="GENILogo.png"/>
          <p:cNvPicPr>
            <a:picLocks noChangeAspect="1"/>
          </p:cNvPicPr>
          <p:nvPr/>
        </p:nvPicPr>
        <p:blipFill>
          <a:blip r:embed="rId6"/>
          <a:stretch>
            <a:fillRect/>
          </a:stretch>
        </p:blipFill>
        <p:spPr>
          <a:xfrm>
            <a:off x="7579732" y="6248399"/>
            <a:ext cx="594824" cy="473076"/>
          </a:xfrm>
          <a:prstGeom prst="rect">
            <a:avLst/>
          </a:prstGeom>
        </p:spPr>
      </p:pic>
    </p:spTree>
    <p:extLst>
      <p:ext uri="{BB962C8B-B14F-4D97-AF65-F5344CB8AC3E}">
        <p14:creationId xmlns:p14="http://schemas.microsoft.com/office/powerpoint/2010/main" val="293830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elvetica"/>
                <a:cs typeface="Helvetica"/>
              </a:rPr>
              <a:t>Chameleon </a:t>
            </a:r>
            <a:r>
              <a:rPr lang="en-US" dirty="0">
                <a:latin typeface="Helvetica"/>
                <a:cs typeface="Helvetica"/>
              </a:rPr>
              <a:t>to NCBI via </a:t>
            </a:r>
            <a:r>
              <a:rPr lang="en-US" dirty="0" err="1">
                <a:latin typeface="Helvetica"/>
                <a:cs typeface="Helvetica"/>
              </a:rPr>
              <a:t>ExoGENI</a:t>
            </a:r>
            <a:r>
              <a:rPr lang="en-US" dirty="0">
                <a:latin typeface="Helvetica"/>
                <a:cs typeface="Helvetica"/>
              </a:rPr>
              <a:t/>
            </a:r>
            <a:br>
              <a:rPr lang="en-US" dirty="0">
                <a:latin typeface="Helvetica"/>
                <a:cs typeface="Helvetica"/>
              </a:rPr>
            </a:br>
            <a:endParaRPr lang="en-US" dirty="0"/>
          </a:p>
        </p:txBody>
      </p:sp>
      <p:pic>
        <p:nvPicPr>
          <p:cNvPr id="47" name="Picture 46" descr="https://lh5.googleusercontent.com/-R9KZQM5F2pKMrxIfFs1qGnW_dhtBXT6OrrgpCZfxwKPHtswHzbsDu9AU3D-vZoEXvtqA89Cl2f0o4ksAR1KHR1gLrUhTKWidc6wZvfu_cAe6QlueXBi7UTfOfdb4-WD0myso2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95" y="1912707"/>
            <a:ext cx="8078805" cy="1644244"/>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3206231" y="4237372"/>
            <a:ext cx="2606364" cy="516877"/>
            <a:chOff x="4664906" y="17311883"/>
            <a:chExt cx="10170503" cy="1522365"/>
          </a:xfrm>
          <a:solidFill>
            <a:schemeClr val="tx1"/>
          </a:solidFill>
        </p:grpSpPr>
        <p:sp>
          <p:nvSpPr>
            <p:cNvPr id="49" name="Rounded Rectangle 48"/>
            <p:cNvSpPr/>
            <p:nvPr/>
          </p:nvSpPr>
          <p:spPr>
            <a:xfrm>
              <a:off x="4664906" y="17311883"/>
              <a:ext cx="10170503" cy="1522365"/>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0" name="Picture 4" descr="http://renci.org/wp-content/themes/renci-theme/images/renci-logo.png">
              <a:extLst>
                <a:ext uri="{FF2B5EF4-FFF2-40B4-BE49-F238E27FC236}">
                  <a16:creationId xmlns="" xmlns:a16="http://schemas.microsoft.com/office/drawing/2014/main" id="{9D940D89-B474-46B6-A0EB-DEF1923E3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839" y="17448040"/>
              <a:ext cx="2228982" cy="1103457"/>
            </a:xfrm>
            <a:prstGeom prst="rect">
              <a:avLst/>
            </a:prstGeom>
            <a:grpFill/>
            <a:extLst/>
          </p:spPr>
        </p:pic>
        <p:pic>
          <p:nvPicPr>
            <p:cNvPr id="51" name="Picture 50"/>
            <p:cNvPicPr>
              <a:picLocks noChangeAspect="1"/>
            </p:cNvPicPr>
            <p:nvPr/>
          </p:nvPicPr>
          <p:blipFill>
            <a:blip r:embed="rId4"/>
            <a:stretch>
              <a:fillRect/>
            </a:stretch>
          </p:blipFill>
          <p:spPr>
            <a:xfrm>
              <a:off x="11367444" y="17428869"/>
              <a:ext cx="3367322" cy="1403051"/>
            </a:xfrm>
            <a:prstGeom prst="rect">
              <a:avLst/>
            </a:prstGeom>
            <a:grpFill/>
          </p:spPr>
        </p:pic>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0129" y="17510227"/>
              <a:ext cx="1203610" cy="1153250"/>
            </a:xfrm>
            <a:prstGeom prst="rect">
              <a:avLst/>
            </a:prstGeom>
            <a:grpFill/>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1474" y="17506395"/>
              <a:ext cx="1413514" cy="1160915"/>
            </a:xfrm>
            <a:prstGeom prst="rect">
              <a:avLst/>
            </a:prstGeom>
            <a:grpFill/>
          </p:spPr>
        </p:pic>
      </p:grpSp>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76404" y="6248399"/>
            <a:ext cx="468392" cy="473076"/>
          </a:xfrm>
          <a:prstGeom prst="rect">
            <a:avLst/>
          </a:prstGeom>
        </p:spPr>
      </p:pic>
      <p:pic>
        <p:nvPicPr>
          <p:cNvPr id="55" name="Picture 54" descr="GENILogo.png"/>
          <p:cNvPicPr>
            <a:picLocks noChangeAspect="1"/>
          </p:cNvPicPr>
          <p:nvPr/>
        </p:nvPicPr>
        <p:blipFill>
          <a:blip r:embed="rId8"/>
          <a:stretch>
            <a:fillRect/>
          </a:stretch>
        </p:blipFill>
        <p:spPr>
          <a:xfrm>
            <a:off x="7579732" y="6248399"/>
            <a:ext cx="594824" cy="473076"/>
          </a:xfrm>
          <a:prstGeom prst="rect">
            <a:avLst/>
          </a:prstGeom>
        </p:spPr>
      </p:pic>
    </p:spTree>
    <p:extLst>
      <p:ext uri="{BB962C8B-B14F-4D97-AF65-F5344CB8AC3E}">
        <p14:creationId xmlns:p14="http://schemas.microsoft.com/office/powerpoint/2010/main" val="3883473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040" y="1925308"/>
            <a:ext cx="2769919" cy="1143000"/>
          </a:xfrm>
        </p:spPr>
        <p:txBody>
          <a:bodyPr/>
          <a:lstStyle/>
          <a:p>
            <a:r>
              <a:rPr lang="en-US" dirty="0" smtClean="0"/>
              <a:t>Thank You</a:t>
            </a:r>
            <a:endParaRPr lang="en-US" dirty="0"/>
          </a:p>
        </p:txBody>
      </p:sp>
      <p:sp>
        <p:nvSpPr>
          <p:cNvPr id="3" name="Content Placeholder 2"/>
          <p:cNvSpPr>
            <a:spLocks noGrp="1"/>
          </p:cNvSpPr>
          <p:nvPr>
            <p:ph idx="1"/>
          </p:nvPr>
        </p:nvSpPr>
        <p:spPr>
          <a:xfrm>
            <a:off x="577512" y="1600201"/>
            <a:ext cx="7772400" cy="3733800"/>
          </a:xfrm>
        </p:spPr>
        <p:txBody>
          <a:bodyPr>
            <a:normAutofit/>
          </a:bodyPr>
          <a:lstStyle/>
          <a:p>
            <a:pPr marL="68580" indent="0" algn="ctr">
              <a:buNone/>
            </a:pPr>
            <a:endParaRPr lang="en-US" dirty="0" smtClean="0">
              <a:hlinkClick r:id="rId2"/>
            </a:endParaRPr>
          </a:p>
          <a:p>
            <a:pPr marL="68580" indent="0" algn="ctr">
              <a:buNone/>
            </a:pPr>
            <a:endParaRPr lang="en-US" dirty="0">
              <a:hlinkClick r:id="rId2"/>
            </a:endParaRPr>
          </a:p>
          <a:p>
            <a:pPr marL="68580" indent="0" algn="ctr">
              <a:buNone/>
            </a:pPr>
            <a:endParaRPr lang="en-US" dirty="0">
              <a:hlinkClick r:id="rId2"/>
            </a:endParaRPr>
          </a:p>
          <a:p>
            <a:pPr marL="68580" indent="0" algn="ctr">
              <a:buNone/>
            </a:pPr>
            <a:r>
              <a:rPr lang="en-US" dirty="0" smtClean="0">
                <a:hlinkClick r:id="rId2"/>
              </a:rPr>
              <a:t>pruth@renci.org</a:t>
            </a:r>
            <a:endParaRPr lang="en-US" dirty="0" smtClean="0"/>
          </a:p>
          <a:p>
            <a:pPr marL="68580" indent="0" algn="ctr">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404" y="6248399"/>
            <a:ext cx="468392" cy="473076"/>
          </a:xfrm>
          <a:prstGeom prst="rect">
            <a:avLst/>
          </a:prstGeom>
        </p:spPr>
      </p:pic>
      <p:pic>
        <p:nvPicPr>
          <p:cNvPr id="6" name="Picture 5" descr="GENILogo.png"/>
          <p:cNvPicPr>
            <a:picLocks noChangeAspect="1"/>
          </p:cNvPicPr>
          <p:nvPr/>
        </p:nvPicPr>
        <p:blipFill>
          <a:blip r:embed="rId4"/>
          <a:stretch>
            <a:fillRect/>
          </a:stretch>
        </p:blipFill>
        <p:spPr>
          <a:xfrm>
            <a:off x="7579732" y="6248399"/>
            <a:ext cx="594824" cy="473076"/>
          </a:xfrm>
          <a:prstGeom prst="rect">
            <a:avLst/>
          </a:prstGeom>
        </p:spPr>
      </p:pic>
    </p:spTree>
    <p:extLst>
      <p:ext uri="{BB962C8B-B14F-4D97-AF65-F5344CB8AC3E}">
        <p14:creationId xmlns:p14="http://schemas.microsoft.com/office/powerpoint/2010/main" val="1419260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BackGround</a:t>
            </a:r>
            <a:r>
              <a:rPr lang="en-US" dirty="0" smtClean="0"/>
              <a:t>:</a:t>
            </a:r>
            <a:br>
              <a:rPr lang="en-US" dirty="0" smtClean="0"/>
            </a:br>
            <a:r>
              <a:rPr lang="en-US" dirty="0" err="1" smtClean="0"/>
              <a:t>ExoGENI</a:t>
            </a:r>
            <a:endParaRPr lang="en-US" dirty="0"/>
          </a:p>
        </p:txBody>
      </p:sp>
      <p:sp>
        <p:nvSpPr>
          <p:cNvPr id="6" name="Content Placeholder 2"/>
          <p:cNvSpPr txBox="1">
            <a:spLocks/>
          </p:cNvSpPr>
          <p:nvPr/>
        </p:nvSpPr>
        <p:spPr>
          <a:xfrm>
            <a:off x="838200" y="1825624"/>
            <a:ext cx="3683000" cy="442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dirty="0"/>
          </a:p>
        </p:txBody>
      </p:sp>
      <p:sp>
        <p:nvSpPr>
          <p:cNvPr id="7" name="Rectangle 6"/>
          <p:cNvSpPr/>
          <p:nvPr/>
        </p:nvSpPr>
        <p:spPr>
          <a:xfrm>
            <a:off x="10636623" y="2985247"/>
            <a:ext cx="795169" cy="955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95" y="2478812"/>
            <a:ext cx="8846010" cy="335850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840" y="314804"/>
            <a:ext cx="3224332" cy="1780700"/>
          </a:xfrm>
          <a:prstGeom prst="rect">
            <a:avLst/>
          </a:prstGeom>
        </p:spPr>
      </p:pic>
      <p:sp>
        <p:nvSpPr>
          <p:cNvPr id="10" name="Slide Number Placeholder 4"/>
          <p:cNvSpPr txBox="1">
            <a:spLocks/>
          </p:cNvSpPr>
          <p:nvPr/>
        </p:nvSpPr>
        <p:spPr>
          <a:xfrm>
            <a:off x="8590669"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i="0" kern="1200">
                <a:solidFill>
                  <a:schemeClr val="tx1">
                    <a:tint val="75000"/>
                  </a:schemeClr>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FA8053-AB11-1449-A129-AC26FC390275}" type="slidenum">
              <a:rPr lang="en-US" smtClean="0"/>
              <a:pPr/>
              <a:t>2</a:t>
            </a:fld>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6404" y="6248399"/>
            <a:ext cx="468392" cy="473076"/>
          </a:xfrm>
          <a:prstGeom prst="rect">
            <a:avLst/>
          </a:prstGeom>
        </p:spPr>
      </p:pic>
      <p:pic>
        <p:nvPicPr>
          <p:cNvPr id="13" name="Picture 12" descr="GENILogo.png"/>
          <p:cNvPicPr>
            <a:picLocks noChangeAspect="1"/>
          </p:cNvPicPr>
          <p:nvPr/>
        </p:nvPicPr>
        <p:blipFill>
          <a:blip r:embed="rId6"/>
          <a:stretch>
            <a:fillRect/>
          </a:stretch>
        </p:blipFill>
        <p:spPr>
          <a:xfrm>
            <a:off x="7579732" y="6248399"/>
            <a:ext cx="594824" cy="473076"/>
          </a:xfrm>
          <a:prstGeom prst="rect">
            <a:avLst/>
          </a:prstGeom>
        </p:spPr>
      </p:pic>
    </p:spTree>
    <p:extLst>
      <p:ext uri="{BB962C8B-B14F-4D97-AF65-F5344CB8AC3E}">
        <p14:creationId xmlns:p14="http://schemas.microsoft.com/office/powerpoint/2010/main" val="1017768282"/>
      </p:ext>
    </p:extLst>
  </p:cSld>
  <p:clrMapOvr>
    <a:masterClrMapping/>
  </p:clrMapOvr>
  <mc:AlternateContent xmlns:mc="http://schemas.openxmlformats.org/markup-compatibility/2006" xmlns:p14="http://schemas.microsoft.com/office/powerpoint/2010/main">
    <mc:Choice Requires="p14">
      <p:transition spd="slow" p14:dur="2000" advTm="251"/>
    </mc:Choice>
    <mc:Fallback xmlns="">
      <p:transition spd="slow" advTm="25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Chameleon: </a:t>
            </a:r>
            <a:r>
              <a:rPr lang="en-US" dirty="0" smtClean="0"/>
              <a:t>Current</a:t>
            </a:r>
            <a:endParaRPr lang="en-US" dirty="0"/>
          </a:p>
        </p:txBody>
      </p:sp>
      <p:sp>
        <p:nvSpPr>
          <p:cNvPr id="4" name="Rectangle 1"/>
          <p:cNvSpPr>
            <a:spLocks/>
          </p:cNvSpPr>
          <p:nvPr/>
        </p:nvSpPr>
        <p:spPr bwMode="auto">
          <a:xfrm>
            <a:off x="113345" y="3327733"/>
            <a:ext cx="1219200" cy="7874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pPr algn="l"/>
            <a:r>
              <a:rPr lang="en-US" sz="1200" dirty="0" err="1">
                <a:solidFill>
                  <a:srgbClr val="333333"/>
                </a:solidFill>
                <a:latin typeface="Calibri" charset="0"/>
                <a:ea typeface="Calibri" charset="0"/>
                <a:cs typeface="Calibri" charset="0"/>
                <a:sym typeface="Calibri" charset="0"/>
              </a:rPr>
              <a:t>SCUs</a:t>
            </a:r>
            <a:r>
              <a:rPr lang="en-US" sz="1200" dirty="0">
                <a:solidFill>
                  <a:srgbClr val="333333"/>
                </a:solidFill>
                <a:latin typeface="Calibri" charset="0"/>
                <a:ea typeface="Calibri" charset="0"/>
                <a:cs typeface="Calibri" charset="0"/>
                <a:sym typeface="Calibri" charset="0"/>
              </a:rPr>
              <a:t> connect to core and fully connected to each other</a:t>
            </a:r>
          </a:p>
        </p:txBody>
      </p:sp>
      <p:sp>
        <p:nvSpPr>
          <p:cNvPr id="5" name="Line 2"/>
          <p:cNvSpPr>
            <a:spLocks noChangeShapeType="1"/>
          </p:cNvSpPr>
          <p:nvPr/>
        </p:nvSpPr>
        <p:spPr bwMode="auto">
          <a:xfrm>
            <a:off x="7308850" y="3678571"/>
            <a:ext cx="0" cy="241300"/>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6" name="Line 3"/>
          <p:cNvSpPr>
            <a:spLocks noChangeShapeType="1"/>
          </p:cNvSpPr>
          <p:nvPr/>
        </p:nvSpPr>
        <p:spPr bwMode="auto">
          <a:xfrm>
            <a:off x="113345" y="3257883"/>
            <a:ext cx="8940168" cy="0"/>
          </a:xfrm>
          <a:prstGeom prst="line">
            <a:avLst/>
          </a:prstGeom>
          <a:noFill/>
          <a:ln w="25400" cap="flat">
            <a:solidFill>
              <a:srgbClr val="4C4C4C"/>
            </a:solidFill>
            <a:prstDash val="sysDot"/>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7" name="AutoShape 4"/>
          <p:cNvSpPr>
            <a:spLocks/>
          </p:cNvSpPr>
          <p:nvPr/>
        </p:nvSpPr>
        <p:spPr bwMode="auto">
          <a:xfrm>
            <a:off x="6858000" y="3905583"/>
            <a:ext cx="1841500" cy="1531501"/>
          </a:xfrm>
          <a:prstGeom prst="roundRect">
            <a:avLst>
              <a:gd name="adj" fmla="val 14713"/>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endParaRPr lang="en-US"/>
          </a:p>
        </p:txBody>
      </p:sp>
      <p:sp>
        <p:nvSpPr>
          <p:cNvPr id="8" name="Rectangle 5"/>
          <p:cNvSpPr>
            <a:spLocks/>
          </p:cNvSpPr>
          <p:nvPr/>
        </p:nvSpPr>
        <p:spPr bwMode="auto">
          <a:xfrm>
            <a:off x="6908800" y="4137643"/>
            <a:ext cx="1778000" cy="1066800"/>
          </a:xfrm>
          <a:prstGeom prst="rect">
            <a:avLst/>
          </a:prstGeom>
          <a:noFill/>
          <a:ln w="12700" cap="flat">
            <a:noFill/>
            <a:miter lim="800000"/>
            <a:headEnd type="none" w="med" len="med"/>
            <a:tailEnd type="none" w="med" len="med"/>
          </a:ln>
        </p:spPr>
        <p:txBody>
          <a:bodyPr lIns="38100" tIns="38100" rIns="38100" bIns="38100" anchor="ctr">
            <a:prstTxWarp prst="textNoShape">
              <a:avLst/>
            </a:prstTxWarp>
          </a:bodyPr>
          <a:lstStyle/>
          <a:p>
            <a:pPr algn="ctr"/>
            <a:r>
              <a:rPr lang="en-US" sz="1800" dirty="0">
                <a:solidFill>
                  <a:srgbClr val="333333"/>
                </a:solidFill>
                <a:latin typeface="Calibri" charset="0"/>
                <a:ea typeface="Calibri" charset="0"/>
                <a:cs typeface="Calibri" charset="0"/>
                <a:sym typeface="Calibri" charset="0"/>
              </a:rPr>
              <a:t>Heterogeneous Cloud Units</a:t>
            </a:r>
            <a:endParaRPr lang="en-US" sz="2000" dirty="0">
              <a:solidFill>
                <a:srgbClr val="333333"/>
              </a:solidFill>
              <a:latin typeface="Calibri" charset="0"/>
              <a:ea typeface="Calibri" charset="0"/>
              <a:cs typeface="Calibri" charset="0"/>
              <a:sym typeface="Calibri" charset="0"/>
            </a:endParaRPr>
          </a:p>
          <a:p>
            <a:pPr algn="ctr"/>
            <a:r>
              <a:rPr lang="en-US" sz="1400" dirty="0" smtClean="0">
                <a:solidFill>
                  <a:srgbClr val="333333"/>
                </a:solidFill>
                <a:latin typeface="Calibri" charset="0"/>
                <a:ea typeface="Calibri" charset="0"/>
                <a:cs typeface="Calibri" charset="0"/>
                <a:sym typeface="Calibri" charset="0"/>
              </a:rPr>
              <a:t>ARMs, Atoms, low power </a:t>
            </a:r>
            <a:r>
              <a:rPr lang="en-US" sz="1400" dirty="0" err="1" smtClean="0">
                <a:solidFill>
                  <a:srgbClr val="333333"/>
                </a:solidFill>
                <a:latin typeface="Calibri" charset="0"/>
                <a:ea typeface="Calibri" charset="0"/>
                <a:cs typeface="Calibri" charset="0"/>
                <a:sym typeface="Calibri" charset="0"/>
              </a:rPr>
              <a:t>Xeions</a:t>
            </a:r>
            <a:r>
              <a:rPr lang="en-US" sz="1400" dirty="0" smtClean="0">
                <a:solidFill>
                  <a:srgbClr val="333333"/>
                </a:solidFill>
                <a:latin typeface="Calibri" charset="0"/>
                <a:ea typeface="Calibri" charset="0"/>
                <a:cs typeface="Calibri" charset="0"/>
                <a:sym typeface="Calibri" charset="0"/>
              </a:rPr>
              <a:t>, FPGAs, GPUs, SSDs, etc.</a:t>
            </a:r>
            <a:endParaRPr lang="en-US" sz="1400" dirty="0">
              <a:solidFill>
                <a:srgbClr val="333333"/>
              </a:solidFill>
              <a:latin typeface="Calibri" charset="0"/>
              <a:ea typeface="Calibri" charset="0"/>
              <a:cs typeface="Calibri" charset="0"/>
              <a:sym typeface="Calibri" charset="0"/>
            </a:endParaRPr>
          </a:p>
        </p:txBody>
      </p:sp>
      <p:sp>
        <p:nvSpPr>
          <p:cNvPr id="9" name="Line 6"/>
          <p:cNvSpPr>
            <a:spLocks noChangeShapeType="1"/>
          </p:cNvSpPr>
          <p:nvPr/>
        </p:nvSpPr>
        <p:spPr bwMode="auto">
          <a:xfrm>
            <a:off x="4643438" y="3834146"/>
            <a:ext cx="0" cy="874712"/>
          </a:xfrm>
          <a:prstGeom prst="line">
            <a:avLst/>
          </a:prstGeom>
          <a:noFill/>
          <a:ln w="1778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10" name="AutoShape 7"/>
          <p:cNvSpPr>
            <a:spLocks/>
          </p:cNvSpPr>
          <p:nvPr/>
        </p:nvSpPr>
        <p:spPr bwMode="auto">
          <a:xfrm>
            <a:off x="3562350" y="4699333"/>
            <a:ext cx="2159000" cy="503238"/>
          </a:xfrm>
          <a:custGeom>
            <a:avLst/>
            <a:gdLst>
              <a:gd name="T0" fmla="*/ 10800 w 21600"/>
              <a:gd name="T1" fmla="*/ 10800 h 21600"/>
            </a:gdLst>
            <a:ahLst/>
            <a:cxnLst>
              <a:cxn ang="0">
                <a:pos x="T0" y="T1"/>
              </a:cxn>
            </a:cxnLst>
            <a:rect l="0" t="0" r="r" b="b"/>
            <a:pathLst>
              <a:path w="21600" h="21600">
                <a:moveTo>
                  <a:pt x="0" y="21600"/>
                </a:moveTo>
                <a:lnTo>
                  <a:pt x="5400" y="0"/>
                </a:lnTo>
                <a:lnTo>
                  <a:pt x="21600" y="0"/>
                </a:lnTo>
                <a:lnTo>
                  <a:pt x="16200" y="21600"/>
                </a:lnTo>
                <a:close/>
                <a:moveTo>
                  <a:pt x="0" y="21600"/>
                </a:moveTo>
              </a:path>
            </a:pathLst>
          </a:custGeom>
          <a:solidFill>
            <a:schemeClr val="accent1">
              <a:alpha val="20000"/>
            </a:schemeClr>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 name="AutoShape 9"/>
          <p:cNvSpPr>
            <a:spLocks/>
          </p:cNvSpPr>
          <p:nvPr/>
        </p:nvSpPr>
        <p:spPr bwMode="auto">
          <a:xfrm>
            <a:off x="877888" y="3992897"/>
            <a:ext cx="1387475" cy="1636054"/>
          </a:xfrm>
          <a:prstGeom prst="roundRect">
            <a:avLst>
              <a:gd name="adj" fmla="val 16667"/>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endParaRPr lang="en-US"/>
          </a:p>
        </p:txBody>
      </p:sp>
      <p:sp>
        <p:nvSpPr>
          <p:cNvPr id="12" name="AutoShape 10"/>
          <p:cNvSpPr>
            <a:spLocks/>
          </p:cNvSpPr>
          <p:nvPr/>
        </p:nvSpPr>
        <p:spPr bwMode="auto">
          <a:xfrm>
            <a:off x="1014413" y="4134256"/>
            <a:ext cx="1387475" cy="1636054"/>
          </a:xfrm>
          <a:prstGeom prst="roundRect">
            <a:avLst>
              <a:gd name="adj" fmla="val 16667"/>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endParaRPr lang="en-US"/>
          </a:p>
        </p:txBody>
      </p:sp>
      <p:sp>
        <p:nvSpPr>
          <p:cNvPr id="13" name="AutoShape 11"/>
          <p:cNvSpPr>
            <a:spLocks/>
          </p:cNvSpPr>
          <p:nvPr/>
        </p:nvSpPr>
        <p:spPr bwMode="auto">
          <a:xfrm>
            <a:off x="1150938" y="4275615"/>
            <a:ext cx="1387475" cy="1636054"/>
          </a:xfrm>
          <a:prstGeom prst="roundRect">
            <a:avLst>
              <a:gd name="adj" fmla="val 16667"/>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endParaRPr lang="en-US"/>
          </a:p>
        </p:txBody>
      </p:sp>
      <p:sp>
        <p:nvSpPr>
          <p:cNvPr id="15" name="AutoShape 13"/>
          <p:cNvSpPr>
            <a:spLocks/>
          </p:cNvSpPr>
          <p:nvPr/>
        </p:nvSpPr>
        <p:spPr bwMode="auto">
          <a:xfrm>
            <a:off x="1331913" y="4396722"/>
            <a:ext cx="1387475" cy="1637229"/>
          </a:xfrm>
          <a:prstGeom prst="roundRect">
            <a:avLst>
              <a:gd name="adj" fmla="val 16667"/>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endParaRPr lang="en-US" dirty="0"/>
          </a:p>
        </p:txBody>
      </p:sp>
      <p:sp>
        <p:nvSpPr>
          <p:cNvPr id="16" name="Rectangle 14"/>
          <p:cNvSpPr>
            <a:spLocks/>
          </p:cNvSpPr>
          <p:nvPr/>
        </p:nvSpPr>
        <p:spPr bwMode="auto">
          <a:xfrm>
            <a:off x="1409701" y="4228421"/>
            <a:ext cx="1257300" cy="1874196"/>
          </a:xfrm>
          <a:prstGeom prst="rect">
            <a:avLst/>
          </a:prstGeom>
          <a:noFill/>
          <a:ln w="12700" cap="flat">
            <a:noFill/>
            <a:miter lim="800000"/>
            <a:headEnd type="none" w="med" len="med"/>
            <a:tailEnd type="none" w="med" len="med"/>
          </a:ln>
        </p:spPr>
        <p:txBody>
          <a:bodyPr lIns="38100" tIns="38100" rIns="38100" bIns="38100" anchor="ctr">
            <a:prstTxWarp prst="textNoShape">
              <a:avLst/>
            </a:prstTxWarp>
          </a:bodyPr>
          <a:lstStyle/>
          <a:p>
            <a:pPr algn="ctr"/>
            <a:r>
              <a:rPr lang="en-US" sz="2200" u="sng" dirty="0" smtClean="0">
                <a:solidFill>
                  <a:srgbClr val="333333"/>
                </a:solidFill>
                <a:latin typeface="Calibri" charset="0"/>
                <a:ea typeface="Calibri" charset="0"/>
                <a:cs typeface="Calibri" charset="0"/>
                <a:sym typeface="Calibri" charset="0"/>
              </a:rPr>
              <a:t>Switch</a:t>
            </a:r>
          </a:p>
          <a:p>
            <a:pPr algn="ctr"/>
            <a:r>
              <a:rPr lang="en-US" sz="1800" dirty="0" smtClean="0">
                <a:solidFill>
                  <a:srgbClr val="333333"/>
                </a:solidFill>
                <a:latin typeface="Calibri" charset="0"/>
                <a:ea typeface="Calibri" charset="0"/>
                <a:cs typeface="Calibri" charset="0"/>
                <a:sym typeface="Calibri" charset="0"/>
              </a:rPr>
              <a:t>Standard Cloud Unit</a:t>
            </a:r>
          </a:p>
          <a:p>
            <a:pPr algn="ctr"/>
            <a:r>
              <a:rPr lang="en-US" sz="1400" dirty="0" smtClean="0">
                <a:solidFill>
                  <a:srgbClr val="333333"/>
                </a:solidFill>
                <a:latin typeface="Calibri" charset="0"/>
                <a:ea typeface="Calibri" charset="0"/>
                <a:cs typeface="Calibri" charset="0"/>
                <a:sym typeface="Calibri" charset="0"/>
              </a:rPr>
              <a:t>42 compute </a:t>
            </a:r>
          </a:p>
          <a:p>
            <a:pPr algn="ctr"/>
            <a:r>
              <a:rPr lang="en-US" sz="1400" dirty="0" smtClean="0">
                <a:solidFill>
                  <a:srgbClr val="333333"/>
                </a:solidFill>
                <a:latin typeface="Calibri" charset="0"/>
                <a:ea typeface="Calibri" charset="0"/>
                <a:cs typeface="Calibri" charset="0"/>
                <a:sym typeface="Calibri" charset="0"/>
              </a:rPr>
              <a:t>4 storage</a:t>
            </a:r>
            <a:endParaRPr lang="en-US" sz="1800" dirty="0" smtClean="0">
              <a:solidFill>
                <a:srgbClr val="333333"/>
              </a:solidFill>
              <a:latin typeface="Calibri" charset="0"/>
              <a:ea typeface="Calibri" charset="0"/>
              <a:cs typeface="Calibri" charset="0"/>
              <a:sym typeface="Calibri" charset="0"/>
            </a:endParaRPr>
          </a:p>
          <a:p>
            <a:pPr algn="ctr"/>
            <a:r>
              <a:rPr lang="en-US" sz="1800" dirty="0" smtClean="0">
                <a:solidFill>
                  <a:srgbClr val="333333"/>
                </a:solidFill>
                <a:latin typeface="Calibri" charset="0"/>
                <a:ea typeface="Calibri" charset="0"/>
                <a:cs typeface="Calibri" charset="0"/>
                <a:sym typeface="Calibri" charset="0"/>
              </a:rPr>
              <a:t>x10</a:t>
            </a:r>
            <a:endParaRPr lang="en-US" sz="1800" dirty="0">
              <a:solidFill>
                <a:srgbClr val="333333"/>
              </a:solidFill>
              <a:latin typeface="Calibri" charset="0"/>
              <a:ea typeface="Calibri" charset="0"/>
              <a:cs typeface="Calibri" charset="0"/>
              <a:sym typeface="Calibri" charset="0"/>
            </a:endParaRPr>
          </a:p>
        </p:txBody>
      </p:sp>
      <p:sp>
        <p:nvSpPr>
          <p:cNvPr id="17" name="Line 15"/>
          <p:cNvSpPr>
            <a:spLocks noChangeShapeType="1"/>
          </p:cNvSpPr>
          <p:nvPr/>
        </p:nvSpPr>
        <p:spPr bwMode="auto">
          <a:xfrm>
            <a:off x="2401888" y="3703971"/>
            <a:ext cx="0" cy="684212"/>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18" name="Line 16"/>
          <p:cNvSpPr>
            <a:spLocks noChangeShapeType="1"/>
          </p:cNvSpPr>
          <p:nvPr/>
        </p:nvSpPr>
        <p:spPr bwMode="auto">
          <a:xfrm flipH="1">
            <a:off x="2389188" y="3707146"/>
            <a:ext cx="796925" cy="0"/>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19" name="Line 17"/>
          <p:cNvSpPr>
            <a:spLocks noChangeShapeType="1"/>
          </p:cNvSpPr>
          <p:nvPr/>
        </p:nvSpPr>
        <p:spPr bwMode="auto">
          <a:xfrm flipH="1">
            <a:off x="2252663" y="3588083"/>
            <a:ext cx="933450" cy="0"/>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20" name="Line 18"/>
          <p:cNvSpPr>
            <a:spLocks noChangeShapeType="1"/>
          </p:cNvSpPr>
          <p:nvPr/>
        </p:nvSpPr>
        <p:spPr bwMode="auto">
          <a:xfrm>
            <a:off x="2265363" y="3588083"/>
            <a:ext cx="0" cy="687388"/>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21" name="Line 19"/>
          <p:cNvSpPr>
            <a:spLocks noChangeShapeType="1"/>
          </p:cNvSpPr>
          <p:nvPr/>
        </p:nvSpPr>
        <p:spPr bwMode="auto">
          <a:xfrm>
            <a:off x="4643438" y="2372058"/>
            <a:ext cx="0" cy="565150"/>
          </a:xfrm>
          <a:prstGeom prst="line">
            <a:avLst/>
          </a:prstGeom>
          <a:noFill/>
          <a:ln w="1778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22" name="Rectangle 20"/>
          <p:cNvSpPr>
            <a:spLocks/>
          </p:cNvSpPr>
          <p:nvPr/>
        </p:nvSpPr>
        <p:spPr bwMode="auto">
          <a:xfrm>
            <a:off x="8135938" y="2914983"/>
            <a:ext cx="773112" cy="342900"/>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1700">
                <a:solidFill>
                  <a:srgbClr val="4C4C4C"/>
                </a:solidFill>
                <a:latin typeface="Calibri" charset="0"/>
                <a:ea typeface="Calibri" charset="0"/>
                <a:cs typeface="Calibri" charset="0"/>
                <a:sym typeface="Calibri" charset="0"/>
              </a:rPr>
              <a:t>Chicago</a:t>
            </a:r>
          </a:p>
        </p:txBody>
      </p:sp>
      <p:sp>
        <p:nvSpPr>
          <p:cNvPr id="23" name="Line 21"/>
          <p:cNvSpPr>
            <a:spLocks noChangeShapeType="1"/>
          </p:cNvSpPr>
          <p:nvPr/>
        </p:nvSpPr>
        <p:spPr bwMode="auto">
          <a:xfrm>
            <a:off x="1585913" y="3740483"/>
            <a:ext cx="0" cy="665163"/>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24" name="Line 22"/>
          <p:cNvSpPr>
            <a:spLocks noChangeShapeType="1"/>
          </p:cNvSpPr>
          <p:nvPr/>
        </p:nvSpPr>
        <p:spPr bwMode="auto">
          <a:xfrm>
            <a:off x="1328738" y="3549983"/>
            <a:ext cx="6350" cy="442913"/>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25" name="Line 23"/>
          <p:cNvSpPr>
            <a:spLocks noChangeShapeType="1"/>
          </p:cNvSpPr>
          <p:nvPr/>
        </p:nvSpPr>
        <p:spPr bwMode="auto">
          <a:xfrm flipH="1">
            <a:off x="2116138" y="3476958"/>
            <a:ext cx="1069975" cy="0"/>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26" name="Line 24"/>
          <p:cNvSpPr>
            <a:spLocks noChangeShapeType="1"/>
          </p:cNvSpPr>
          <p:nvPr/>
        </p:nvSpPr>
        <p:spPr bwMode="auto">
          <a:xfrm rot="10800000">
            <a:off x="1914525" y="3369008"/>
            <a:ext cx="1411288" cy="6350"/>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27" name="Line 25"/>
          <p:cNvSpPr>
            <a:spLocks noChangeShapeType="1"/>
          </p:cNvSpPr>
          <p:nvPr/>
        </p:nvSpPr>
        <p:spPr bwMode="auto">
          <a:xfrm>
            <a:off x="1927225" y="3369008"/>
            <a:ext cx="0" cy="623888"/>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28" name="Line 26"/>
          <p:cNvSpPr>
            <a:spLocks noChangeShapeType="1"/>
          </p:cNvSpPr>
          <p:nvPr/>
        </p:nvSpPr>
        <p:spPr bwMode="auto">
          <a:xfrm flipH="1">
            <a:off x="2124075" y="3489658"/>
            <a:ext cx="4763" cy="633413"/>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29" name="Line 27"/>
          <p:cNvSpPr>
            <a:spLocks noChangeShapeType="1"/>
          </p:cNvSpPr>
          <p:nvPr/>
        </p:nvSpPr>
        <p:spPr bwMode="auto">
          <a:xfrm>
            <a:off x="1328738" y="3549983"/>
            <a:ext cx="271462" cy="214313"/>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30" name="Line 28"/>
          <p:cNvSpPr>
            <a:spLocks noChangeShapeType="1"/>
          </p:cNvSpPr>
          <p:nvPr/>
        </p:nvSpPr>
        <p:spPr bwMode="auto">
          <a:xfrm>
            <a:off x="1682750" y="3670633"/>
            <a:ext cx="3175" cy="720725"/>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31" name="Line 29"/>
          <p:cNvSpPr>
            <a:spLocks noChangeShapeType="1"/>
          </p:cNvSpPr>
          <p:nvPr/>
        </p:nvSpPr>
        <p:spPr bwMode="auto">
          <a:xfrm>
            <a:off x="1512888" y="3581733"/>
            <a:ext cx="0" cy="547688"/>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32" name="Line 30"/>
          <p:cNvSpPr>
            <a:spLocks noChangeShapeType="1"/>
          </p:cNvSpPr>
          <p:nvPr/>
        </p:nvSpPr>
        <p:spPr bwMode="auto">
          <a:xfrm>
            <a:off x="1500188" y="3581733"/>
            <a:ext cx="182562" cy="101600"/>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33" name="Line 31"/>
          <p:cNvSpPr>
            <a:spLocks noChangeShapeType="1"/>
          </p:cNvSpPr>
          <p:nvPr/>
        </p:nvSpPr>
        <p:spPr bwMode="auto">
          <a:xfrm flipH="1">
            <a:off x="6321425" y="3686508"/>
            <a:ext cx="987425" cy="0"/>
          </a:xfrm>
          <a:prstGeom prst="line">
            <a:avLst/>
          </a:prstGeom>
          <a:noFill/>
          <a:ln w="25400" cap="flat">
            <a:solidFill>
              <a:srgbClr val="333333"/>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34" name="Line 32"/>
          <p:cNvSpPr>
            <a:spLocks noChangeShapeType="1"/>
          </p:cNvSpPr>
          <p:nvPr/>
        </p:nvSpPr>
        <p:spPr bwMode="auto">
          <a:xfrm rot="10800000" flipH="1">
            <a:off x="3460750" y="1630696"/>
            <a:ext cx="0" cy="1306512"/>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35" name="Line 33"/>
          <p:cNvSpPr>
            <a:spLocks noChangeShapeType="1"/>
          </p:cNvSpPr>
          <p:nvPr/>
        </p:nvSpPr>
        <p:spPr bwMode="auto">
          <a:xfrm rot="10800000">
            <a:off x="2424113" y="1638633"/>
            <a:ext cx="1049337" cy="7938"/>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36" name="Line 35"/>
          <p:cNvSpPr>
            <a:spLocks noChangeShapeType="1"/>
          </p:cNvSpPr>
          <p:nvPr/>
        </p:nvSpPr>
        <p:spPr bwMode="auto">
          <a:xfrm flipH="1">
            <a:off x="5827713" y="1444958"/>
            <a:ext cx="573087" cy="1512888"/>
          </a:xfrm>
          <a:prstGeom prst="line">
            <a:avLst/>
          </a:prstGeom>
          <a:noFill/>
          <a:ln w="76200" cap="flat">
            <a:solidFill>
              <a:srgbClr val="666666"/>
            </a:solidFill>
            <a:prstDash val="solid"/>
            <a:round/>
            <a:headEnd type="triangl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37" name="Rectangle 36"/>
          <p:cNvSpPr>
            <a:spLocks/>
          </p:cNvSpPr>
          <p:nvPr/>
        </p:nvSpPr>
        <p:spPr bwMode="auto">
          <a:xfrm>
            <a:off x="5028406" y="1012679"/>
            <a:ext cx="2687637" cy="317500"/>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1400" dirty="0">
                <a:solidFill>
                  <a:srgbClr val="333333"/>
                </a:solidFill>
                <a:latin typeface="Arial Unicode MS" charset="0"/>
                <a:ea typeface="Arial Unicode MS" charset="0"/>
                <a:cs typeface="Arial Unicode MS" charset="0"/>
                <a:sym typeface="Arial Unicode MS" charset="0"/>
              </a:rPr>
              <a:t>To UTSA, GENI, Future Partners</a:t>
            </a:r>
          </a:p>
        </p:txBody>
      </p:sp>
      <p:sp>
        <p:nvSpPr>
          <p:cNvPr id="38" name="Rectangle 37"/>
          <p:cNvSpPr>
            <a:spLocks/>
          </p:cNvSpPr>
          <p:nvPr/>
        </p:nvSpPr>
        <p:spPr bwMode="auto">
          <a:xfrm>
            <a:off x="8191500" y="3235658"/>
            <a:ext cx="644525" cy="342900"/>
          </a:xfrm>
          <a:prstGeom prst="rect">
            <a:avLst/>
          </a:prstGeom>
          <a:noFill/>
          <a:ln w="12700" cap="rnd">
            <a:noFill/>
            <a:round/>
            <a:headEnd type="none" w="med" len="med"/>
            <a:tailEnd type="none" w="med" len="med"/>
          </a:ln>
        </p:spPr>
        <p:txBody>
          <a:bodyPr wrap="none" lIns="0" tIns="0" rIns="0" bIns="0">
            <a:prstTxWarp prst="textNoShape">
              <a:avLst/>
            </a:prstTxWarp>
            <a:spAutoFit/>
          </a:bodyPr>
          <a:lstStyle/>
          <a:p>
            <a:pPr algn="l"/>
            <a:r>
              <a:rPr lang="en-US" sz="1700">
                <a:solidFill>
                  <a:srgbClr val="4C4C4C"/>
                </a:solidFill>
                <a:latin typeface="Calibri" charset="0"/>
                <a:ea typeface="Calibri" charset="0"/>
                <a:cs typeface="Calibri" charset="0"/>
                <a:sym typeface="Calibri" charset="0"/>
              </a:rPr>
              <a:t>Austin</a:t>
            </a:r>
          </a:p>
        </p:txBody>
      </p:sp>
      <p:sp>
        <p:nvSpPr>
          <p:cNvPr id="39" name="AutoShape 38"/>
          <p:cNvSpPr>
            <a:spLocks/>
          </p:cNvSpPr>
          <p:nvPr/>
        </p:nvSpPr>
        <p:spPr bwMode="auto">
          <a:xfrm>
            <a:off x="3098800" y="2937208"/>
            <a:ext cx="3338513" cy="896938"/>
          </a:xfrm>
          <a:prstGeom prst="roundRect">
            <a:avLst>
              <a:gd name="adj" fmla="val 16667"/>
            </a:avLst>
          </a:prstGeom>
          <a:solidFill>
            <a:schemeClr val="accent3">
              <a:lumMod val="40000"/>
              <a:lumOff val="60000"/>
            </a:schemeClr>
          </a:solidFill>
          <a:ln w="3175" cap="flat">
            <a:no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r>
              <a:rPr lang="en-US" sz="2000" dirty="0">
                <a:solidFill>
                  <a:srgbClr val="333333"/>
                </a:solidFill>
                <a:latin typeface="Calibri" charset="0"/>
                <a:ea typeface="Calibri" charset="0"/>
                <a:cs typeface="Calibri" charset="0"/>
                <a:sym typeface="Calibri" charset="0"/>
              </a:rPr>
              <a:t>Chameleon Core Network</a:t>
            </a:r>
          </a:p>
          <a:p>
            <a:pPr algn="ctr"/>
            <a:r>
              <a:rPr lang="en-US" sz="1400" dirty="0">
                <a:solidFill>
                  <a:srgbClr val="333333"/>
                </a:solidFill>
                <a:latin typeface="Calibri" charset="0"/>
                <a:ea typeface="Calibri" charset="0"/>
                <a:cs typeface="Calibri" charset="0"/>
                <a:sym typeface="Calibri" charset="0"/>
              </a:rPr>
              <a:t>100Gbps uplink public network</a:t>
            </a:r>
            <a:endParaRPr lang="en-US" sz="1600" dirty="0">
              <a:solidFill>
                <a:srgbClr val="333333"/>
              </a:solidFill>
              <a:latin typeface="Calibri" charset="0"/>
              <a:ea typeface="Calibri" charset="0"/>
              <a:cs typeface="Calibri" charset="0"/>
              <a:sym typeface="Calibri" charset="0"/>
            </a:endParaRPr>
          </a:p>
          <a:p>
            <a:pPr algn="ctr"/>
            <a:r>
              <a:rPr lang="en-US" sz="1400" dirty="0">
                <a:solidFill>
                  <a:srgbClr val="333333"/>
                </a:solidFill>
                <a:latin typeface="Calibri" charset="0"/>
                <a:ea typeface="Calibri" charset="0"/>
                <a:cs typeface="Calibri" charset="0"/>
                <a:sym typeface="Calibri" charset="0"/>
              </a:rPr>
              <a:t>(each site)</a:t>
            </a:r>
          </a:p>
        </p:txBody>
      </p:sp>
      <p:sp>
        <p:nvSpPr>
          <p:cNvPr id="40" name="Rectangle 42"/>
          <p:cNvSpPr>
            <a:spLocks/>
          </p:cNvSpPr>
          <p:nvPr/>
        </p:nvSpPr>
        <p:spPr bwMode="auto">
          <a:xfrm>
            <a:off x="3683000" y="4510852"/>
            <a:ext cx="1892300" cy="1371600"/>
          </a:xfrm>
          <a:prstGeom prst="rect">
            <a:avLst/>
          </a:prstGeom>
          <a:solidFill>
            <a:schemeClr val="accent1">
              <a:lumMod val="60000"/>
              <a:lumOff val="40000"/>
            </a:schemeClr>
          </a:solidFill>
          <a:ln w="6350" cap="flat">
            <a:noFill/>
            <a:prstDash val="solid"/>
            <a:miter lim="800000"/>
            <a:headEnd type="none" w="med" len="med"/>
            <a:tailEnd type="none" w="med" len="med"/>
          </a:ln>
        </p:spPr>
        <p:txBody>
          <a:bodyPr lIns="165100" tIns="165100" rIns="165100" bIns="165100">
            <a:prstTxWarp prst="textNoShape">
              <a:avLst/>
            </a:prstTxWarp>
          </a:bodyPr>
          <a:lstStyle/>
          <a:p>
            <a:r>
              <a:rPr lang="en-US" sz="2000" dirty="0">
                <a:solidFill>
                  <a:schemeClr val="bg1">
                    <a:lumMod val="65000"/>
                    <a:lumOff val="35000"/>
                  </a:schemeClr>
                </a:solidFill>
                <a:latin typeface="Calibri" charset="0"/>
                <a:ea typeface="Calibri" charset="0"/>
                <a:cs typeface="Calibri" charset="0"/>
                <a:sym typeface="Calibri" charset="0"/>
              </a:rPr>
              <a:t>Core Services</a:t>
            </a:r>
          </a:p>
          <a:p>
            <a:pPr algn="ctr"/>
            <a:r>
              <a:rPr lang="en-US" sz="1400" dirty="0" smtClean="0">
                <a:solidFill>
                  <a:schemeClr val="bg1">
                    <a:lumMod val="65000"/>
                    <a:lumOff val="35000"/>
                  </a:schemeClr>
                </a:solidFill>
                <a:latin typeface="Calibri" charset="0"/>
                <a:ea typeface="Calibri" charset="0"/>
                <a:cs typeface="Calibri" charset="0"/>
                <a:sym typeface="Calibri" charset="0"/>
              </a:rPr>
              <a:t>3.6 </a:t>
            </a:r>
            <a:r>
              <a:rPr lang="en-US" sz="1400" dirty="0">
                <a:solidFill>
                  <a:schemeClr val="bg1">
                    <a:lumMod val="65000"/>
                    <a:lumOff val="35000"/>
                  </a:schemeClr>
                </a:solidFill>
                <a:latin typeface="Calibri" charset="0"/>
                <a:ea typeface="Calibri" charset="0"/>
                <a:cs typeface="Calibri" charset="0"/>
                <a:sym typeface="Calibri" charset="0"/>
              </a:rPr>
              <a:t>PB Central File Systems, Front End and Data Movers</a:t>
            </a:r>
          </a:p>
        </p:txBody>
      </p:sp>
      <p:sp>
        <p:nvSpPr>
          <p:cNvPr id="41" name="Rectangle 43"/>
          <p:cNvSpPr>
            <a:spLocks/>
          </p:cNvSpPr>
          <p:nvPr/>
        </p:nvSpPr>
        <p:spPr bwMode="auto">
          <a:xfrm>
            <a:off x="3708400" y="1407971"/>
            <a:ext cx="1892300" cy="965199"/>
          </a:xfrm>
          <a:prstGeom prst="rect">
            <a:avLst/>
          </a:prstGeom>
          <a:solidFill>
            <a:schemeClr val="accent1">
              <a:lumMod val="40000"/>
              <a:lumOff val="60000"/>
            </a:schemeClr>
          </a:solidFill>
          <a:ln w="6350" cap="flat">
            <a:noFill/>
            <a:prstDash val="solid"/>
            <a:miter lim="800000"/>
            <a:headEnd type="none" w="med" len="med"/>
            <a:tailEnd type="none" w="med" len="med"/>
          </a:ln>
        </p:spPr>
        <p:txBody>
          <a:bodyPr lIns="165100" tIns="165100" rIns="165100" bIns="165100">
            <a:prstTxWarp prst="textNoShape">
              <a:avLst/>
            </a:prstTxWarp>
          </a:bodyPr>
          <a:lstStyle/>
          <a:p>
            <a:pPr algn="ctr"/>
            <a:r>
              <a:rPr lang="en-US" sz="1800" dirty="0" smtClean="0">
                <a:solidFill>
                  <a:srgbClr val="595959"/>
                </a:solidFill>
                <a:latin typeface="Calibri" charset="0"/>
                <a:ea typeface="Calibri" charset="0"/>
                <a:cs typeface="Calibri" charset="0"/>
                <a:sym typeface="Calibri" charset="0"/>
              </a:rPr>
              <a:t>Core </a:t>
            </a:r>
            <a:r>
              <a:rPr lang="en-US" sz="1800" dirty="0">
                <a:solidFill>
                  <a:srgbClr val="595959"/>
                </a:solidFill>
                <a:latin typeface="Calibri" charset="0"/>
                <a:ea typeface="Calibri" charset="0"/>
                <a:cs typeface="Calibri" charset="0"/>
                <a:sym typeface="Calibri" charset="0"/>
              </a:rPr>
              <a:t>Services</a:t>
            </a:r>
            <a:endParaRPr lang="en-US" sz="2200" dirty="0">
              <a:solidFill>
                <a:srgbClr val="595959"/>
              </a:solidFill>
              <a:latin typeface="Calibri" charset="0"/>
              <a:ea typeface="Calibri" charset="0"/>
              <a:cs typeface="Calibri" charset="0"/>
              <a:sym typeface="Calibri" charset="0"/>
            </a:endParaRPr>
          </a:p>
          <a:p>
            <a:pPr algn="ctr"/>
            <a:r>
              <a:rPr lang="en-US" sz="1400" dirty="0">
                <a:solidFill>
                  <a:srgbClr val="595959"/>
                </a:solidFill>
                <a:latin typeface="Calibri" charset="0"/>
                <a:ea typeface="Calibri" charset="0"/>
                <a:cs typeface="Calibri" charset="0"/>
                <a:sym typeface="Calibri" charset="0"/>
              </a:rPr>
              <a:t>Front End and Data Mover Nodes</a:t>
            </a:r>
          </a:p>
        </p:txBody>
      </p:sp>
      <p:sp>
        <p:nvSpPr>
          <p:cNvPr id="44" name="TextBox 43"/>
          <p:cNvSpPr txBox="1"/>
          <p:nvPr/>
        </p:nvSpPr>
        <p:spPr>
          <a:xfrm>
            <a:off x="6819900" y="1945382"/>
            <a:ext cx="2502147" cy="954107"/>
          </a:xfrm>
          <a:prstGeom prst="rect">
            <a:avLst/>
          </a:prstGeom>
          <a:noFill/>
          <a:ln>
            <a:solidFill>
              <a:schemeClr val="tx1"/>
            </a:solidFill>
          </a:ln>
        </p:spPr>
        <p:txBody>
          <a:bodyPr wrap="square" rtlCol="0">
            <a:spAutoFit/>
          </a:bodyPr>
          <a:lstStyle/>
          <a:p>
            <a:r>
              <a:rPr lang="en-US" sz="1400" b="1" dirty="0" smtClean="0">
                <a:solidFill>
                  <a:srgbClr val="007AAD"/>
                </a:solidFill>
                <a:latin typeface="Calibri"/>
                <a:cs typeface="Calibri"/>
              </a:rPr>
              <a:t>504 x86 Compute Servers</a:t>
            </a:r>
          </a:p>
          <a:p>
            <a:r>
              <a:rPr lang="en-US" sz="1400" b="1" dirty="0" smtClean="0">
                <a:solidFill>
                  <a:srgbClr val="007AAD"/>
                </a:solidFill>
                <a:latin typeface="Calibri"/>
                <a:cs typeface="Calibri"/>
              </a:rPr>
              <a:t>48 Dist. Storage Servers</a:t>
            </a:r>
          </a:p>
          <a:p>
            <a:r>
              <a:rPr lang="en-US" sz="1400" b="1" dirty="0" smtClean="0">
                <a:solidFill>
                  <a:srgbClr val="007AAD"/>
                </a:solidFill>
                <a:latin typeface="Calibri"/>
                <a:cs typeface="Calibri"/>
              </a:rPr>
              <a:t>102 Heterogeneous Servers</a:t>
            </a:r>
          </a:p>
          <a:p>
            <a:r>
              <a:rPr lang="en-US" sz="1400" b="1" dirty="0" smtClean="0">
                <a:solidFill>
                  <a:srgbClr val="007AAD"/>
                </a:solidFill>
                <a:latin typeface="Calibri"/>
                <a:cs typeface="Calibri"/>
              </a:rPr>
              <a:t>16 </a:t>
            </a:r>
            <a:r>
              <a:rPr lang="en-US" sz="1400" b="1" dirty="0" err="1" smtClean="0">
                <a:solidFill>
                  <a:srgbClr val="007AAD"/>
                </a:solidFill>
                <a:latin typeface="Calibri"/>
                <a:cs typeface="Calibri"/>
              </a:rPr>
              <a:t>Mgt</a:t>
            </a:r>
            <a:r>
              <a:rPr lang="en-US" sz="1400" b="1" dirty="0" smtClean="0">
                <a:solidFill>
                  <a:srgbClr val="007AAD"/>
                </a:solidFill>
                <a:latin typeface="Calibri"/>
                <a:cs typeface="Calibri"/>
              </a:rPr>
              <a:t> and Storage Nodes</a:t>
            </a:r>
            <a:endParaRPr lang="en-US" sz="1400" b="1" dirty="0">
              <a:solidFill>
                <a:srgbClr val="007AAD"/>
              </a:solidFill>
              <a:latin typeface="Calibri"/>
              <a:cs typeface="Calibri"/>
            </a:endParaRPr>
          </a:p>
        </p:txBody>
      </p:sp>
      <p:sp>
        <p:nvSpPr>
          <p:cNvPr id="46" name="AutoShape 13"/>
          <p:cNvSpPr>
            <a:spLocks/>
          </p:cNvSpPr>
          <p:nvPr/>
        </p:nvSpPr>
        <p:spPr bwMode="auto">
          <a:xfrm>
            <a:off x="1036638" y="1281671"/>
            <a:ext cx="1387475" cy="1637229"/>
          </a:xfrm>
          <a:prstGeom prst="roundRect">
            <a:avLst>
              <a:gd name="adj" fmla="val 16667"/>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endParaRPr lang="en-US" dirty="0"/>
          </a:p>
        </p:txBody>
      </p:sp>
      <p:sp>
        <p:nvSpPr>
          <p:cNvPr id="47" name="Rectangle 14"/>
          <p:cNvSpPr>
            <a:spLocks/>
          </p:cNvSpPr>
          <p:nvPr/>
        </p:nvSpPr>
        <p:spPr bwMode="auto">
          <a:xfrm>
            <a:off x="1114426" y="1113370"/>
            <a:ext cx="1257300" cy="1874196"/>
          </a:xfrm>
          <a:prstGeom prst="rect">
            <a:avLst/>
          </a:prstGeom>
          <a:noFill/>
          <a:ln w="12700" cap="flat">
            <a:noFill/>
            <a:miter lim="800000"/>
            <a:headEnd type="none" w="med" len="med"/>
            <a:tailEnd type="none" w="med" len="med"/>
          </a:ln>
        </p:spPr>
        <p:txBody>
          <a:bodyPr lIns="38100" tIns="38100" rIns="38100" bIns="38100" anchor="ctr">
            <a:prstTxWarp prst="textNoShape">
              <a:avLst/>
            </a:prstTxWarp>
          </a:bodyPr>
          <a:lstStyle/>
          <a:p>
            <a:pPr algn="ctr"/>
            <a:r>
              <a:rPr lang="en-US" sz="2200" u="sng" dirty="0" smtClean="0">
                <a:solidFill>
                  <a:srgbClr val="333333"/>
                </a:solidFill>
                <a:latin typeface="Calibri" charset="0"/>
                <a:ea typeface="Calibri" charset="0"/>
                <a:cs typeface="Calibri" charset="0"/>
                <a:sym typeface="Calibri" charset="0"/>
              </a:rPr>
              <a:t>Switch</a:t>
            </a:r>
          </a:p>
          <a:p>
            <a:pPr algn="ctr"/>
            <a:r>
              <a:rPr lang="en-US" sz="1800" dirty="0" smtClean="0">
                <a:solidFill>
                  <a:srgbClr val="333333"/>
                </a:solidFill>
                <a:latin typeface="Calibri" charset="0"/>
                <a:ea typeface="Calibri" charset="0"/>
                <a:cs typeface="Calibri" charset="0"/>
                <a:sym typeface="Calibri" charset="0"/>
              </a:rPr>
              <a:t>Standard Cloud Unit</a:t>
            </a:r>
          </a:p>
          <a:p>
            <a:pPr algn="ctr"/>
            <a:r>
              <a:rPr lang="en-US" sz="1400" dirty="0" smtClean="0">
                <a:solidFill>
                  <a:srgbClr val="333333"/>
                </a:solidFill>
                <a:latin typeface="Calibri" charset="0"/>
                <a:ea typeface="Calibri" charset="0"/>
                <a:cs typeface="Calibri" charset="0"/>
                <a:sym typeface="Calibri" charset="0"/>
              </a:rPr>
              <a:t>42 compute </a:t>
            </a:r>
          </a:p>
          <a:p>
            <a:pPr algn="ctr"/>
            <a:r>
              <a:rPr lang="en-US" sz="1400" dirty="0" smtClean="0">
                <a:solidFill>
                  <a:srgbClr val="333333"/>
                </a:solidFill>
                <a:latin typeface="Calibri" charset="0"/>
                <a:ea typeface="Calibri" charset="0"/>
                <a:cs typeface="Calibri" charset="0"/>
                <a:sym typeface="Calibri" charset="0"/>
              </a:rPr>
              <a:t>4 storage</a:t>
            </a:r>
            <a:endParaRPr lang="en-US" sz="1800" dirty="0" smtClean="0">
              <a:solidFill>
                <a:srgbClr val="333333"/>
              </a:solidFill>
              <a:latin typeface="Calibri" charset="0"/>
              <a:ea typeface="Calibri" charset="0"/>
              <a:cs typeface="Calibri" charset="0"/>
              <a:sym typeface="Calibri" charset="0"/>
            </a:endParaRPr>
          </a:p>
          <a:p>
            <a:pPr algn="ctr"/>
            <a:r>
              <a:rPr lang="en-US" sz="1800" dirty="0" smtClean="0">
                <a:solidFill>
                  <a:srgbClr val="333333"/>
                </a:solidFill>
                <a:latin typeface="Calibri" charset="0"/>
                <a:ea typeface="Calibri" charset="0"/>
                <a:cs typeface="Calibri" charset="0"/>
                <a:sym typeface="Calibri" charset="0"/>
              </a:rPr>
              <a:t>x2</a:t>
            </a:r>
            <a:endParaRPr lang="en-US" sz="1800" dirty="0">
              <a:solidFill>
                <a:srgbClr val="333333"/>
              </a:solidFill>
              <a:latin typeface="Calibri" charset="0"/>
              <a:ea typeface="Calibri" charset="0"/>
              <a:cs typeface="Calibri" charset="0"/>
              <a:sym typeface="Calibri" charset="0"/>
            </a:endParaRPr>
          </a:p>
        </p:txBody>
      </p:sp>
      <p:pic>
        <p:nvPicPr>
          <p:cNvPr id="49" name="Picture 48" descr="logo.jpg"/>
          <p:cNvPicPr>
            <a:picLocks noChangeAspect="1"/>
          </p:cNvPicPr>
          <p:nvPr/>
        </p:nvPicPr>
        <p:blipFill>
          <a:blip r:embed="rId3">
            <a:clrChange>
              <a:clrFrom>
                <a:srgbClr val="FFFFFF"/>
              </a:clrFrom>
              <a:clrTo>
                <a:srgbClr val="FFFFFF">
                  <a:alpha val="0"/>
                </a:srgbClr>
              </a:clrTo>
            </a:clrChange>
          </a:blip>
          <a:srcRect l="25785" r="28475" b="18465"/>
          <a:stretch>
            <a:fillRect/>
          </a:stretch>
        </p:blipFill>
        <p:spPr>
          <a:xfrm>
            <a:off x="7827153" y="127217"/>
            <a:ext cx="1226360" cy="1166561"/>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404" y="6248399"/>
            <a:ext cx="468392" cy="473076"/>
          </a:xfrm>
          <a:prstGeom prst="rect">
            <a:avLst/>
          </a:prstGeom>
        </p:spPr>
      </p:pic>
      <p:pic>
        <p:nvPicPr>
          <p:cNvPr id="48" name="Picture 47" descr="GENILogo.png"/>
          <p:cNvPicPr>
            <a:picLocks noChangeAspect="1"/>
          </p:cNvPicPr>
          <p:nvPr/>
        </p:nvPicPr>
        <p:blipFill>
          <a:blip r:embed="rId5"/>
          <a:stretch>
            <a:fillRect/>
          </a:stretch>
        </p:blipFill>
        <p:spPr>
          <a:xfrm>
            <a:off x="7579732" y="6248399"/>
            <a:ext cx="594824" cy="473076"/>
          </a:xfrm>
          <a:prstGeom prst="rect">
            <a:avLst/>
          </a:prstGeom>
        </p:spPr>
      </p:pic>
    </p:spTree>
    <p:extLst>
      <p:ext uri="{BB962C8B-B14F-4D97-AF65-F5344CB8AC3E}">
        <p14:creationId xmlns:p14="http://schemas.microsoft.com/office/powerpoint/2010/main" val="2043651364"/>
      </p:ext>
    </p:extLst>
  </p:cSld>
  <p:clrMapOvr>
    <a:masterClrMapping/>
  </p:clrMapOvr>
  <mc:AlternateContent xmlns:mc="http://schemas.openxmlformats.org/markup-compatibility/2006" xmlns:p14="http://schemas.microsoft.com/office/powerpoint/2010/main">
    <mc:Choice Requires="p14">
      <p:transition spd="slow" p14:dur="2000" advTm="39757"/>
    </mc:Choice>
    <mc:Fallback xmlns="">
      <p:transition spd="slow" advTm="3975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hardware in Phase 2</a:t>
            </a:r>
            <a:endParaRPr lang="en-US" dirty="0"/>
          </a:p>
        </p:txBody>
      </p:sp>
      <p:sp>
        <p:nvSpPr>
          <p:cNvPr id="3" name="Content Placeholder 2"/>
          <p:cNvSpPr>
            <a:spLocks noGrp="1"/>
          </p:cNvSpPr>
          <p:nvPr>
            <p:ph idx="1"/>
          </p:nvPr>
        </p:nvSpPr>
        <p:spPr>
          <a:xfrm>
            <a:off x="228600" y="1032933"/>
            <a:ext cx="8686800" cy="5198533"/>
          </a:xfrm>
        </p:spPr>
        <p:txBody>
          <a:bodyPr>
            <a:normAutofit/>
          </a:bodyPr>
          <a:lstStyle/>
          <a:p>
            <a:r>
              <a:rPr lang="en-US" dirty="0" smtClean="0"/>
              <a:t>4 new Standard Cloud Units (32 node racks in 2U chassis)</a:t>
            </a:r>
          </a:p>
          <a:p>
            <a:pPr lvl="1"/>
            <a:r>
              <a:rPr lang="en-US" dirty="0" smtClean="0"/>
              <a:t>3x Intel Xeon “Sky Lake” racks (2x @UC, 1x @TACC) in Y1</a:t>
            </a:r>
          </a:p>
          <a:p>
            <a:pPr lvl="1"/>
            <a:r>
              <a:rPr lang="en-US" dirty="0" smtClean="0"/>
              <a:t>1x future Intel Xeon rack (@TACC) in Y2</a:t>
            </a:r>
          </a:p>
          <a:p>
            <a:r>
              <a:rPr lang="en-US" dirty="0" err="1" smtClean="0"/>
              <a:t>Corsa</a:t>
            </a:r>
            <a:r>
              <a:rPr lang="en-US" dirty="0" smtClean="0"/>
              <a:t> DP2000 series switches in Y1</a:t>
            </a:r>
          </a:p>
          <a:p>
            <a:pPr lvl="1"/>
            <a:r>
              <a:rPr lang="en-US" dirty="0" smtClean="0"/>
              <a:t>2x DP2400 with 100Gbps uplinks (@UC)</a:t>
            </a:r>
          </a:p>
          <a:p>
            <a:pPr lvl="1"/>
            <a:r>
              <a:rPr lang="en-US" dirty="0" smtClean="0"/>
              <a:t>1x DP2200 with 100Gbps uplink (@TACC)</a:t>
            </a:r>
          </a:p>
          <a:p>
            <a:pPr lvl="1"/>
            <a:r>
              <a:rPr lang="en-US" dirty="0" smtClean="0"/>
              <a:t>Each switch will have a 10 </a:t>
            </a:r>
            <a:r>
              <a:rPr lang="en-US" dirty="0" err="1" smtClean="0"/>
              <a:t>Gbps</a:t>
            </a:r>
            <a:r>
              <a:rPr lang="en-US" dirty="0" smtClean="0"/>
              <a:t> connection to nodes in the SCU</a:t>
            </a:r>
          </a:p>
          <a:p>
            <a:pPr lvl="1"/>
            <a:r>
              <a:rPr lang="en-US" dirty="0" smtClean="0"/>
              <a:t>Optional Ethernet connection in both racks</a:t>
            </a:r>
          </a:p>
          <a:p>
            <a:r>
              <a:rPr lang="en-US" dirty="0" smtClean="0"/>
              <a:t> More storage configurations</a:t>
            </a:r>
          </a:p>
          <a:p>
            <a:pPr lvl="1"/>
            <a:r>
              <a:rPr lang="en-US" dirty="0" smtClean="0"/>
              <a:t>Global store @UC: 5 servers with 12x10TB disks each</a:t>
            </a:r>
          </a:p>
          <a:p>
            <a:pPr lvl="1"/>
            <a:r>
              <a:rPr lang="en-US" dirty="0" smtClean="0"/>
              <a:t>Additional storage @TACC: 150 TB of </a:t>
            </a:r>
            <a:r>
              <a:rPr lang="en-US" dirty="0" err="1" smtClean="0"/>
              <a:t>NVMes</a:t>
            </a:r>
            <a:endParaRPr lang="en-US" dirty="0" smtClean="0"/>
          </a:p>
          <a:p>
            <a:r>
              <a:rPr lang="en-US" dirty="0" smtClean="0"/>
              <a:t>Accelerators: 16 nodes with 2 Volta GPUs  (8@UC, 8@TACC)</a:t>
            </a:r>
          </a:p>
          <a:p>
            <a:r>
              <a:rPr lang="en-US" dirty="0" smtClean="0"/>
              <a:t>Maintenance, support and reserve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404" y="6248399"/>
            <a:ext cx="468392" cy="473076"/>
          </a:xfrm>
          <a:prstGeom prst="rect">
            <a:avLst/>
          </a:prstGeom>
        </p:spPr>
      </p:pic>
      <p:pic>
        <p:nvPicPr>
          <p:cNvPr id="5" name="Picture 4" descr="GENILogo.png"/>
          <p:cNvPicPr>
            <a:picLocks noChangeAspect="1"/>
          </p:cNvPicPr>
          <p:nvPr/>
        </p:nvPicPr>
        <p:blipFill>
          <a:blip r:embed="rId4"/>
          <a:stretch>
            <a:fillRect/>
          </a:stretch>
        </p:blipFill>
        <p:spPr>
          <a:xfrm>
            <a:off x="7579732" y="6248399"/>
            <a:ext cx="594824" cy="473076"/>
          </a:xfrm>
          <a:prstGeom prst="rect">
            <a:avLst/>
          </a:prstGeom>
        </p:spPr>
      </p:pic>
    </p:spTree>
    <p:extLst>
      <p:ext uri="{BB962C8B-B14F-4D97-AF65-F5344CB8AC3E}">
        <p14:creationId xmlns:p14="http://schemas.microsoft.com/office/powerpoint/2010/main" val="1794878308"/>
      </p:ext>
    </p:extLst>
  </p:cSld>
  <p:clrMapOvr>
    <a:masterClrMapping/>
  </p:clrMapOvr>
  <mc:AlternateContent xmlns:mc="http://schemas.openxmlformats.org/markup-compatibility/2006" xmlns:p14="http://schemas.microsoft.com/office/powerpoint/2010/main">
    <mc:Choice Requires="p14">
      <p:transition spd="slow" p14:dur="2000" advTm="65261"/>
    </mc:Choice>
    <mc:Fallback xmlns="">
      <p:transition spd="slow" advTm="6526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972" y="2144486"/>
            <a:ext cx="6618514" cy="1709057"/>
          </a:xfrm>
          <a:prstGeom prst="rect">
            <a:avLst/>
          </a:prstGeom>
          <a:solidFill>
            <a:schemeClr val="accent1">
              <a:alpha val="23000"/>
            </a:schemeClr>
          </a:solid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NEW hardware in Phase 2</a:t>
            </a:r>
            <a:endParaRPr lang="en-US" dirty="0"/>
          </a:p>
        </p:txBody>
      </p:sp>
      <p:sp>
        <p:nvSpPr>
          <p:cNvPr id="3" name="Content Placeholder 2"/>
          <p:cNvSpPr>
            <a:spLocks noGrp="1"/>
          </p:cNvSpPr>
          <p:nvPr>
            <p:ph idx="1"/>
          </p:nvPr>
        </p:nvSpPr>
        <p:spPr>
          <a:xfrm>
            <a:off x="228600" y="1032933"/>
            <a:ext cx="8686800" cy="5198533"/>
          </a:xfrm>
        </p:spPr>
        <p:txBody>
          <a:bodyPr>
            <a:normAutofit/>
          </a:bodyPr>
          <a:lstStyle/>
          <a:p>
            <a:r>
              <a:rPr lang="en-US" dirty="0" smtClean="0"/>
              <a:t>4 new Standard Cloud Units (32 node racks in 2U chassis)</a:t>
            </a:r>
          </a:p>
          <a:p>
            <a:pPr lvl="1"/>
            <a:r>
              <a:rPr lang="en-US" dirty="0" smtClean="0"/>
              <a:t>3x Intel Xeon “Sky Lake” racks (2x @UC, 1x @TACC) in Y1</a:t>
            </a:r>
          </a:p>
          <a:p>
            <a:pPr lvl="1"/>
            <a:r>
              <a:rPr lang="en-US" dirty="0" smtClean="0"/>
              <a:t>1x future Intel Xeon rack (@TACC) in Y2</a:t>
            </a:r>
          </a:p>
          <a:p>
            <a:r>
              <a:rPr lang="en-US" dirty="0" err="1" smtClean="0"/>
              <a:t>Corsa</a:t>
            </a:r>
            <a:r>
              <a:rPr lang="en-US" dirty="0" smtClean="0"/>
              <a:t> DP2000 series switches in Y1</a:t>
            </a:r>
          </a:p>
          <a:p>
            <a:pPr lvl="1"/>
            <a:r>
              <a:rPr lang="en-US" dirty="0" smtClean="0"/>
              <a:t>2x DP2400 with 100Gbps uplinks (@UC)</a:t>
            </a:r>
          </a:p>
          <a:p>
            <a:pPr lvl="1"/>
            <a:r>
              <a:rPr lang="en-US" dirty="0" smtClean="0"/>
              <a:t>1x DP2200 with 100Gbps uplink (@TACC)</a:t>
            </a:r>
          </a:p>
          <a:p>
            <a:pPr lvl="1"/>
            <a:r>
              <a:rPr lang="en-US" dirty="0" smtClean="0"/>
              <a:t>Each switch will have a 10 </a:t>
            </a:r>
            <a:r>
              <a:rPr lang="en-US" dirty="0" err="1" smtClean="0"/>
              <a:t>Gbps</a:t>
            </a:r>
            <a:r>
              <a:rPr lang="en-US" dirty="0" smtClean="0"/>
              <a:t> connection to nodes in the SCU</a:t>
            </a:r>
          </a:p>
          <a:p>
            <a:pPr lvl="1"/>
            <a:r>
              <a:rPr lang="en-US" dirty="0" smtClean="0"/>
              <a:t>Optional Ethernet connection in both racks</a:t>
            </a:r>
          </a:p>
          <a:p>
            <a:r>
              <a:rPr lang="en-US" dirty="0" smtClean="0"/>
              <a:t> More storage configurations</a:t>
            </a:r>
          </a:p>
          <a:p>
            <a:pPr lvl="1"/>
            <a:r>
              <a:rPr lang="en-US" dirty="0" smtClean="0"/>
              <a:t>Global store @UC: 5 servers with 12x10TB disks each</a:t>
            </a:r>
          </a:p>
          <a:p>
            <a:pPr lvl="1"/>
            <a:r>
              <a:rPr lang="en-US" dirty="0" smtClean="0"/>
              <a:t>Additional storage @TACC: 150 TB of </a:t>
            </a:r>
            <a:r>
              <a:rPr lang="en-US" dirty="0" err="1" smtClean="0"/>
              <a:t>NVMes</a:t>
            </a:r>
            <a:endParaRPr lang="en-US" dirty="0" smtClean="0"/>
          </a:p>
          <a:p>
            <a:r>
              <a:rPr lang="en-US" dirty="0" smtClean="0"/>
              <a:t>Accelerators: 16 nodes with 2 Volta GPUs  (8@UC, 8@TACC)</a:t>
            </a:r>
          </a:p>
          <a:p>
            <a:r>
              <a:rPr lang="en-US" dirty="0" smtClean="0"/>
              <a:t>Maintenance, support and reserve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404" y="6248399"/>
            <a:ext cx="468392" cy="473076"/>
          </a:xfrm>
          <a:prstGeom prst="rect">
            <a:avLst/>
          </a:prstGeom>
        </p:spPr>
      </p:pic>
      <p:pic>
        <p:nvPicPr>
          <p:cNvPr id="5" name="Picture 4" descr="GENILogo.png"/>
          <p:cNvPicPr>
            <a:picLocks noChangeAspect="1"/>
          </p:cNvPicPr>
          <p:nvPr/>
        </p:nvPicPr>
        <p:blipFill>
          <a:blip r:embed="rId4"/>
          <a:stretch>
            <a:fillRect/>
          </a:stretch>
        </p:blipFill>
        <p:spPr>
          <a:xfrm>
            <a:off x="7579732" y="6248399"/>
            <a:ext cx="594824" cy="473076"/>
          </a:xfrm>
          <a:prstGeom prst="rect">
            <a:avLst/>
          </a:prstGeom>
        </p:spPr>
      </p:pic>
    </p:spTree>
    <p:extLst>
      <p:ext uri="{BB962C8B-B14F-4D97-AF65-F5344CB8AC3E}">
        <p14:creationId xmlns:p14="http://schemas.microsoft.com/office/powerpoint/2010/main" val="919110392"/>
      </p:ext>
    </p:extLst>
  </p:cSld>
  <p:clrMapOvr>
    <a:masterClrMapping/>
  </p:clrMapOvr>
  <mc:AlternateContent xmlns:mc="http://schemas.openxmlformats.org/markup-compatibility/2006" xmlns:p14="http://schemas.microsoft.com/office/powerpoint/2010/main">
    <mc:Choice Requires="p14">
      <p:transition spd="slow" p14:dur="2000" advTm="65261"/>
    </mc:Choice>
    <mc:Fallback xmlns="">
      <p:transition spd="slow" advTm="6526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Corsa</a:t>
            </a:r>
            <a:r>
              <a:rPr lang="en-US" dirty="0" smtClean="0"/>
              <a:t> DP2000 Series Switches</a:t>
            </a:r>
            <a:endParaRPr lang="en-US" dirty="0"/>
          </a:p>
        </p:txBody>
      </p:sp>
      <p:sp>
        <p:nvSpPr>
          <p:cNvPr id="3" name="Content Placeholder 2"/>
          <p:cNvSpPr>
            <a:spLocks noGrp="1"/>
          </p:cNvSpPr>
          <p:nvPr>
            <p:ph idx="1"/>
          </p:nvPr>
        </p:nvSpPr>
        <p:spPr>
          <a:xfrm>
            <a:off x="228600" y="1212095"/>
            <a:ext cx="8551606" cy="3785418"/>
          </a:xfrm>
        </p:spPr>
        <p:txBody>
          <a:bodyPr>
            <a:normAutofit/>
          </a:bodyPr>
          <a:lstStyle/>
          <a:p>
            <a:r>
              <a:rPr lang="en-US" dirty="0" smtClean="0">
                <a:solidFill>
                  <a:srgbClr val="2792E7"/>
                </a:solidFill>
              </a:rPr>
              <a:t>Hardware Network Isolation</a:t>
            </a:r>
          </a:p>
          <a:p>
            <a:pPr lvl="1"/>
            <a:r>
              <a:rPr lang="en-US" dirty="0" smtClean="0"/>
              <a:t>Sliceable Network Hardware</a:t>
            </a:r>
          </a:p>
          <a:p>
            <a:pPr lvl="1"/>
            <a:r>
              <a:rPr lang="en-US" dirty="0" smtClean="0"/>
              <a:t>Tenant controlled Virtual Forwarding Contexts (VFC)</a:t>
            </a:r>
          </a:p>
          <a:p>
            <a:r>
              <a:rPr lang="en-US" dirty="0" smtClean="0">
                <a:solidFill>
                  <a:srgbClr val="2792E7"/>
                </a:solidFill>
              </a:rPr>
              <a:t>Software Defined Networking (SDN)</a:t>
            </a:r>
          </a:p>
          <a:p>
            <a:pPr lvl="1"/>
            <a:r>
              <a:rPr lang="en-US" dirty="0" err="1" smtClean="0"/>
              <a:t>OpenFlow</a:t>
            </a:r>
            <a:r>
              <a:rPr lang="en-US" dirty="0" smtClean="0"/>
              <a:t> v1.3</a:t>
            </a:r>
          </a:p>
          <a:p>
            <a:pPr lvl="1"/>
            <a:r>
              <a:rPr lang="en-US" dirty="0" smtClean="0"/>
              <a:t>User defined controllers</a:t>
            </a:r>
          </a:p>
          <a:p>
            <a:r>
              <a:rPr lang="en-US" dirty="0" smtClean="0">
                <a:solidFill>
                  <a:srgbClr val="2792E7"/>
                </a:solidFill>
              </a:rPr>
              <a:t>Performance</a:t>
            </a:r>
          </a:p>
          <a:p>
            <a:pPr lvl="1"/>
            <a:r>
              <a:rPr lang="en-US" dirty="0" smtClean="0"/>
              <a:t>10 </a:t>
            </a:r>
            <a:r>
              <a:rPr lang="en-US" dirty="0" err="1" smtClean="0"/>
              <a:t>Gbps</a:t>
            </a:r>
            <a:r>
              <a:rPr lang="en-US" dirty="0" smtClean="0"/>
              <a:t> within a site</a:t>
            </a:r>
          </a:p>
          <a:p>
            <a:pPr lvl="1"/>
            <a:r>
              <a:rPr lang="en-US" dirty="0" smtClean="0"/>
              <a:t>100 </a:t>
            </a:r>
            <a:r>
              <a:rPr lang="en-US" dirty="0" err="1" smtClean="0"/>
              <a:t>Gbps</a:t>
            </a:r>
            <a:r>
              <a:rPr lang="en-US" dirty="0" smtClean="0"/>
              <a:t> between UC/TACC (Aggregated)</a:t>
            </a:r>
          </a:p>
          <a:p>
            <a:endParaRPr lang="en-US" dirty="0" smtClean="0"/>
          </a:p>
          <a:p>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031" y="3315050"/>
            <a:ext cx="4331369" cy="99621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404" y="6248399"/>
            <a:ext cx="468392" cy="473076"/>
          </a:xfrm>
          <a:prstGeom prst="rect">
            <a:avLst/>
          </a:prstGeom>
        </p:spPr>
      </p:pic>
      <p:pic>
        <p:nvPicPr>
          <p:cNvPr id="9" name="Picture 8" descr="GENILogo.png"/>
          <p:cNvPicPr>
            <a:picLocks noChangeAspect="1"/>
          </p:cNvPicPr>
          <p:nvPr/>
        </p:nvPicPr>
        <p:blipFill>
          <a:blip r:embed="rId5"/>
          <a:stretch>
            <a:fillRect/>
          </a:stretch>
        </p:blipFill>
        <p:spPr>
          <a:xfrm>
            <a:off x="7579732" y="6248399"/>
            <a:ext cx="594824" cy="473076"/>
          </a:xfrm>
          <a:prstGeom prst="rect">
            <a:avLst/>
          </a:prstGeom>
        </p:spPr>
      </p:pic>
    </p:spTree>
    <p:extLst>
      <p:ext uri="{BB962C8B-B14F-4D97-AF65-F5344CB8AC3E}">
        <p14:creationId xmlns:p14="http://schemas.microsoft.com/office/powerpoint/2010/main" val="1332446358"/>
      </p:ext>
    </p:extLst>
  </p:cSld>
  <p:clrMapOvr>
    <a:masterClrMapping/>
  </p:clrMapOvr>
  <mc:AlternateContent xmlns:mc="http://schemas.openxmlformats.org/markup-compatibility/2006" xmlns:p14="http://schemas.microsoft.com/office/powerpoint/2010/main">
    <mc:Choice Requires="p14">
      <p:transition spd="slow" p14:dur="2000" advTm="66720"/>
    </mc:Choice>
    <mc:Fallback xmlns="">
      <p:transition spd="slow" advTm="6672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Line 33"/>
          <p:cNvSpPr>
            <a:spLocks noChangeShapeType="1"/>
          </p:cNvSpPr>
          <p:nvPr/>
        </p:nvSpPr>
        <p:spPr bwMode="auto">
          <a:xfrm rot="10800000">
            <a:off x="2920523" y="2615902"/>
            <a:ext cx="600478" cy="5252"/>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grpSp>
        <p:nvGrpSpPr>
          <p:cNvPr id="48" name="Group 47"/>
          <p:cNvGrpSpPr/>
          <p:nvPr/>
        </p:nvGrpSpPr>
        <p:grpSpPr>
          <a:xfrm>
            <a:off x="2933593" y="3581211"/>
            <a:ext cx="1799016" cy="2030293"/>
            <a:chOff x="307181" y="1296805"/>
            <a:chExt cx="1387475" cy="1637229"/>
          </a:xfrm>
        </p:grpSpPr>
        <p:sp>
          <p:nvSpPr>
            <p:cNvPr id="50" name="AutoShape 13"/>
            <p:cNvSpPr>
              <a:spLocks/>
            </p:cNvSpPr>
            <p:nvPr/>
          </p:nvSpPr>
          <p:spPr bwMode="auto">
            <a:xfrm>
              <a:off x="307181" y="1296805"/>
              <a:ext cx="1387475" cy="1637229"/>
            </a:xfrm>
            <a:prstGeom prst="roundRect">
              <a:avLst>
                <a:gd name="adj" fmla="val 16667"/>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endParaRPr lang="en-US" dirty="0"/>
            </a:p>
          </p:txBody>
        </p:sp>
        <p:sp>
          <p:nvSpPr>
            <p:cNvPr id="51" name="Rectangle 14"/>
            <p:cNvSpPr>
              <a:spLocks/>
            </p:cNvSpPr>
            <p:nvPr/>
          </p:nvSpPr>
          <p:spPr bwMode="auto">
            <a:xfrm>
              <a:off x="307181" y="1296805"/>
              <a:ext cx="1375569" cy="1618178"/>
            </a:xfrm>
            <a:prstGeom prst="rect">
              <a:avLst/>
            </a:prstGeom>
            <a:noFill/>
            <a:ln w="12700" cap="flat">
              <a:noFill/>
              <a:miter lim="800000"/>
              <a:headEnd type="none" w="med" len="med"/>
              <a:tailEnd type="none" w="med" len="med"/>
            </a:ln>
          </p:spPr>
          <p:txBody>
            <a:bodyPr lIns="38100" tIns="38100" rIns="38100" bIns="38100" anchor="ctr">
              <a:prstTxWarp prst="textNoShape">
                <a:avLst/>
              </a:prstTxWarp>
            </a:bodyPr>
            <a:lstStyle/>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r>
                <a:rPr lang="en-US" sz="1800" dirty="0" smtClean="0">
                  <a:solidFill>
                    <a:srgbClr val="333333"/>
                  </a:solidFill>
                  <a:latin typeface="Calibri" charset="0"/>
                  <a:ea typeface="Calibri" charset="0"/>
                  <a:cs typeface="Calibri" charset="0"/>
                  <a:sym typeface="Calibri" charset="0"/>
                </a:rPr>
                <a:t>Standard Cloud Unit</a:t>
              </a:r>
            </a:p>
          </p:txBody>
        </p:sp>
      </p:grpSp>
      <p:sp>
        <p:nvSpPr>
          <p:cNvPr id="2" name="Title 1"/>
          <p:cNvSpPr>
            <a:spLocks noGrp="1"/>
          </p:cNvSpPr>
          <p:nvPr>
            <p:ph type="title"/>
          </p:nvPr>
        </p:nvSpPr>
        <p:spPr/>
        <p:txBody>
          <a:bodyPr/>
          <a:lstStyle/>
          <a:p>
            <a:r>
              <a:rPr lang="en-US" dirty="0" smtClean="0"/>
              <a:t>Network Hardware</a:t>
            </a:r>
            <a:endParaRPr lang="en-US" dirty="0"/>
          </a:p>
        </p:txBody>
      </p:sp>
      <p:sp>
        <p:nvSpPr>
          <p:cNvPr id="6" name="Line 3"/>
          <p:cNvSpPr>
            <a:spLocks noChangeShapeType="1"/>
          </p:cNvSpPr>
          <p:nvPr/>
        </p:nvSpPr>
        <p:spPr bwMode="auto">
          <a:xfrm flipV="1">
            <a:off x="5176117" y="2748668"/>
            <a:ext cx="20678" cy="2991611"/>
          </a:xfrm>
          <a:prstGeom prst="line">
            <a:avLst/>
          </a:prstGeom>
          <a:noFill/>
          <a:ln w="25400" cap="flat">
            <a:solidFill>
              <a:srgbClr val="4C4C4C"/>
            </a:solidFill>
            <a:prstDash val="sysDot"/>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22" name="Rectangle 20"/>
          <p:cNvSpPr>
            <a:spLocks/>
          </p:cNvSpPr>
          <p:nvPr/>
        </p:nvSpPr>
        <p:spPr bwMode="auto">
          <a:xfrm rot="16200000">
            <a:off x="4578146" y="5190905"/>
            <a:ext cx="773112" cy="342900"/>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1700" dirty="0">
                <a:solidFill>
                  <a:srgbClr val="4C4C4C"/>
                </a:solidFill>
                <a:latin typeface="Calibri" charset="0"/>
                <a:ea typeface="Calibri" charset="0"/>
                <a:cs typeface="Calibri" charset="0"/>
                <a:sym typeface="Calibri" charset="0"/>
              </a:rPr>
              <a:t>Chicago</a:t>
            </a:r>
          </a:p>
        </p:txBody>
      </p:sp>
      <p:sp>
        <p:nvSpPr>
          <p:cNvPr id="34" name="Line 32"/>
          <p:cNvSpPr>
            <a:spLocks noChangeShapeType="1"/>
          </p:cNvSpPr>
          <p:nvPr/>
        </p:nvSpPr>
        <p:spPr bwMode="auto">
          <a:xfrm rot="10800000" flipH="1">
            <a:off x="2928855" y="2615901"/>
            <a:ext cx="0" cy="1150099"/>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36" name="Line 35"/>
          <p:cNvSpPr>
            <a:spLocks noChangeShapeType="1"/>
          </p:cNvSpPr>
          <p:nvPr/>
        </p:nvSpPr>
        <p:spPr bwMode="auto">
          <a:xfrm flipH="1">
            <a:off x="5186456" y="1455637"/>
            <a:ext cx="9831" cy="565011"/>
          </a:xfrm>
          <a:prstGeom prst="line">
            <a:avLst/>
          </a:prstGeom>
          <a:noFill/>
          <a:ln w="76200" cap="flat">
            <a:solidFill>
              <a:srgbClr val="666666"/>
            </a:solidFill>
            <a:prstDash val="solid"/>
            <a:round/>
            <a:headEnd type="triangl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37" name="Rectangle 36"/>
          <p:cNvSpPr>
            <a:spLocks/>
          </p:cNvSpPr>
          <p:nvPr/>
        </p:nvSpPr>
        <p:spPr bwMode="auto">
          <a:xfrm>
            <a:off x="3656325" y="1114247"/>
            <a:ext cx="3201197" cy="292388"/>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1400" smtClean="0">
                <a:solidFill>
                  <a:srgbClr val="333333"/>
                </a:solidFill>
                <a:latin typeface="Arial Unicode MS" charset="0"/>
                <a:ea typeface="Arial Unicode MS" charset="0"/>
                <a:cs typeface="Arial Unicode MS" charset="0"/>
                <a:sym typeface="Arial Unicode MS" charset="0"/>
              </a:rPr>
              <a:t>Internet 2 AL2S, GENI</a:t>
            </a:r>
            <a:r>
              <a:rPr lang="en-US" sz="1400" dirty="0">
                <a:solidFill>
                  <a:srgbClr val="333333"/>
                </a:solidFill>
                <a:latin typeface="Arial Unicode MS" charset="0"/>
                <a:ea typeface="Arial Unicode MS" charset="0"/>
                <a:cs typeface="Arial Unicode MS" charset="0"/>
                <a:sym typeface="Arial Unicode MS" charset="0"/>
              </a:rPr>
              <a:t>, Future Partners</a:t>
            </a:r>
          </a:p>
        </p:txBody>
      </p:sp>
      <p:sp>
        <p:nvSpPr>
          <p:cNvPr id="38" name="Rectangle 37"/>
          <p:cNvSpPr>
            <a:spLocks/>
          </p:cNvSpPr>
          <p:nvPr/>
        </p:nvSpPr>
        <p:spPr bwMode="auto">
          <a:xfrm rot="5400000">
            <a:off x="5075591" y="5272834"/>
            <a:ext cx="644525" cy="342900"/>
          </a:xfrm>
          <a:prstGeom prst="rect">
            <a:avLst/>
          </a:prstGeom>
          <a:noFill/>
          <a:ln w="12700" cap="rnd">
            <a:noFill/>
            <a:round/>
            <a:headEnd type="none" w="med" len="med"/>
            <a:tailEnd type="none" w="med" len="med"/>
          </a:ln>
        </p:spPr>
        <p:txBody>
          <a:bodyPr wrap="none" lIns="0" tIns="0" rIns="0" bIns="0">
            <a:prstTxWarp prst="textNoShape">
              <a:avLst/>
            </a:prstTxWarp>
            <a:spAutoFit/>
          </a:bodyPr>
          <a:lstStyle/>
          <a:p>
            <a:pPr algn="l"/>
            <a:r>
              <a:rPr lang="en-US" sz="1700" dirty="0">
                <a:solidFill>
                  <a:srgbClr val="4C4C4C"/>
                </a:solidFill>
                <a:latin typeface="Calibri" charset="0"/>
                <a:ea typeface="Calibri" charset="0"/>
                <a:cs typeface="Calibri" charset="0"/>
                <a:sym typeface="Calibri" charset="0"/>
              </a:rPr>
              <a:t>Austin</a:t>
            </a:r>
          </a:p>
        </p:txBody>
      </p:sp>
      <p:sp>
        <p:nvSpPr>
          <p:cNvPr id="39" name="AutoShape 38"/>
          <p:cNvSpPr>
            <a:spLocks/>
          </p:cNvSpPr>
          <p:nvPr/>
        </p:nvSpPr>
        <p:spPr bwMode="auto">
          <a:xfrm>
            <a:off x="3396480" y="1954904"/>
            <a:ext cx="3338513" cy="896938"/>
          </a:xfrm>
          <a:prstGeom prst="roundRect">
            <a:avLst>
              <a:gd name="adj" fmla="val 16667"/>
            </a:avLst>
          </a:prstGeom>
          <a:solidFill>
            <a:schemeClr val="accent3">
              <a:lumMod val="40000"/>
              <a:lumOff val="60000"/>
            </a:schemeClr>
          </a:solidFill>
          <a:ln w="3175" cap="flat">
            <a:no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r>
              <a:rPr lang="en-US" sz="2000" dirty="0">
                <a:solidFill>
                  <a:srgbClr val="333333"/>
                </a:solidFill>
                <a:latin typeface="Calibri" charset="0"/>
                <a:ea typeface="Calibri" charset="0"/>
                <a:cs typeface="Calibri" charset="0"/>
                <a:sym typeface="Calibri" charset="0"/>
              </a:rPr>
              <a:t>Chameleon Core Network</a:t>
            </a:r>
          </a:p>
          <a:p>
            <a:pPr algn="ctr"/>
            <a:r>
              <a:rPr lang="en-US" sz="1400" dirty="0">
                <a:solidFill>
                  <a:srgbClr val="333333"/>
                </a:solidFill>
                <a:latin typeface="Calibri" charset="0"/>
                <a:ea typeface="Calibri" charset="0"/>
                <a:cs typeface="Calibri" charset="0"/>
                <a:sym typeface="Calibri" charset="0"/>
              </a:rPr>
              <a:t>100Gbps uplink public </a:t>
            </a:r>
            <a:r>
              <a:rPr lang="en-US" sz="1400" dirty="0" smtClean="0">
                <a:solidFill>
                  <a:srgbClr val="333333"/>
                </a:solidFill>
                <a:latin typeface="Calibri" charset="0"/>
                <a:ea typeface="Calibri" charset="0"/>
                <a:cs typeface="Calibri" charset="0"/>
                <a:sym typeface="Calibri" charset="0"/>
              </a:rPr>
              <a:t>network</a:t>
            </a:r>
          </a:p>
          <a:p>
            <a:pPr algn="ctr"/>
            <a:r>
              <a:rPr lang="en-US" sz="1400" dirty="0" smtClean="0">
                <a:solidFill>
                  <a:srgbClr val="333333"/>
                </a:solidFill>
                <a:latin typeface="Calibri" charset="0"/>
                <a:ea typeface="Calibri" charset="0"/>
                <a:cs typeface="Calibri" charset="0"/>
                <a:sym typeface="Calibri" charset="0"/>
              </a:rPr>
              <a:t>(each site)</a:t>
            </a:r>
            <a:endParaRPr lang="en-US" sz="1400" dirty="0">
              <a:solidFill>
                <a:srgbClr val="333333"/>
              </a:solidFill>
              <a:latin typeface="Calibri" charset="0"/>
              <a:ea typeface="Calibri" charset="0"/>
              <a:cs typeface="Calibri" charset="0"/>
              <a:sym typeface="Calibri" charset="0"/>
            </a:endParaRPr>
          </a:p>
        </p:txBody>
      </p:sp>
      <p:grpSp>
        <p:nvGrpSpPr>
          <p:cNvPr id="75" name="Group 74"/>
          <p:cNvGrpSpPr/>
          <p:nvPr/>
        </p:nvGrpSpPr>
        <p:grpSpPr>
          <a:xfrm>
            <a:off x="1070382" y="3546803"/>
            <a:ext cx="1799016" cy="2030293"/>
            <a:chOff x="307181" y="1296805"/>
            <a:chExt cx="1387475" cy="1637229"/>
          </a:xfrm>
        </p:grpSpPr>
        <p:sp>
          <p:nvSpPr>
            <p:cNvPr id="76" name="AutoShape 13"/>
            <p:cNvSpPr>
              <a:spLocks/>
            </p:cNvSpPr>
            <p:nvPr/>
          </p:nvSpPr>
          <p:spPr bwMode="auto">
            <a:xfrm>
              <a:off x="307181" y="1296805"/>
              <a:ext cx="1387475" cy="1637229"/>
            </a:xfrm>
            <a:prstGeom prst="roundRect">
              <a:avLst>
                <a:gd name="adj" fmla="val 16667"/>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endParaRPr lang="en-US" dirty="0"/>
            </a:p>
          </p:txBody>
        </p:sp>
        <p:sp>
          <p:nvSpPr>
            <p:cNvPr id="77" name="Rectangle 14"/>
            <p:cNvSpPr>
              <a:spLocks/>
            </p:cNvSpPr>
            <p:nvPr/>
          </p:nvSpPr>
          <p:spPr bwMode="auto">
            <a:xfrm>
              <a:off x="307181" y="1296805"/>
              <a:ext cx="1375569" cy="1618178"/>
            </a:xfrm>
            <a:prstGeom prst="rect">
              <a:avLst/>
            </a:prstGeom>
            <a:noFill/>
            <a:ln w="12700" cap="flat">
              <a:noFill/>
              <a:miter lim="800000"/>
              <a:headEnd type="none" w="med" len="med"/>
              <a:tailEnd type="none" w="med" len="med"/>
            </a:ln>
          </p:spPr>
          <p:txBody>
            <a:bodyPr lIns="38100" tIns="38100" rIns="38100" bIns="38100" anchor="ctr">
              <a:prstTxWarp prst="textNoShape">
                <a:avLst/>
              </a:prstTxWarp>
            </a:bodyPr>
            <a:lstStyle/>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r>
                <a:rPr lang="en-US" sz="1800" dirty="0" smtClean="0">
                  <a:solidFill>
                    <a:srgbClr val="333333"/>
                  </a:solidFill>
                  <a:latin typeface="Calibri" charset="0"/>
                  <a:ea typeface="Calibri" charset="0"/>
                  <a:cs typeface="Calibri" charset="0"/>
                  <a:sym typeface="Calibri" charset="0"/>
                </a:rPr>
                <a:t>Standard Cloud Unit</a:t>
              </a:r>
            </a:p>
          </p:txBody>
        </p:sp>
      </p:grpSp>
      <p:sp>
        <p:nvSpPr>
          <p:cNvPr id="41" name="Rectangle 43"/>
          <p:cNvSpPr>
            <a:spLocks/>
          </p:cNvSpPr>
          <p:nvPr/>
        </p:nvSpPr>
        <p:spPr bwMode="auto">
          <a:xfrm>
            <a:off x="1003741" y="2953638"/>
            <a:ext cx="3798174" cy="1333772"/>
          </a:xfrm>
          <a:prstGeom prst="rect">
            <a:avLst/>
          </a:prstGeom>
          <a:solidFill>
            <a:schemeClr val="accent1">
              <a:lumMod val="40000"/>
              <a:lumOff val="60000"/>
              <a:alpha val="33000"/>
            </a:schemeClr>
          </a:solidFill>
          <a:ln w="6350" cap="flat">
            <a:solidFill>
              <a:schemeClr val="bg1"/>
            </a:solidFill>
            <a:prstDash val="solid"/>
            <a:miter lim="800000"/>
            <a:headEnd type="none" w="med" len="med"/>
            <a:tailEnd type="none" w="med" len="med"/>
          </a:ln>
        </p:spPr>
        <p:txBody>
          <a:bodyPr lIns="165100" tIns="165100" rIns="165100" bIns="165100">
            <a:prstTxWarp prst="textNoShape">
              <a:avLst/>
            </a:prstTxWarp>
          </a:bodyPr>
          <a:lstStyle/>
          <a:p>
            <a:pPr algn="ctr"/>
            <a:endParaRPr lang="en-US" sz="1600" dirty="0">
              <a:solidFill>
                <a:srgbClr val="595959"/>
              </a:solidFill>
              <a:latin typeface="Calibri" charset="0"/>
              <a:ea typeface="Calibri" charset="0"/>
              <a:cs typeface="Calibri" charset="0"/>
              <a:sym typeface="Calibri" charset="0"/>
            </a:endParaRPr>
          </a:p>
        </p:txBody>
      </p:sp>
      <p:sp>
        <p:nvSpPr>
          <p:cNvPr id="54" name="Rectangle 20"/>
          <p:cNvSpPr>
            <a:spLocks/>
          </p:cNvSpPr>
          <p:nvPr/>
        </p:nvSpPr>
        <p:spPr bwMode="auto">
          <a:xfrm>
            <a:off x="3144233" y="3948856"/>
            <a:ext cx="1309141" cy="338554"/>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1700" dirty="0" err="1" smtClean="0">
                <a:solidFill>
                  <a:srgbClr val="4C4C4C"/>
                </a:solidFill>
                <a:latin typeface="Calibri" charset="0"/>
                <a:ea typeface="Calibri" charset="0"/>
                <a:cs typeface="Calibri" charset="0"/>
                <a:sym typeface="Calibri" charset="0"/>
              </a:rPr>
              <a:t>Corsa</a:t>
            </a:r>
            <a:r>
              <a:rPr lang="en-US" sz="1700" dirty="0" smtClean="0">
                <a:solidFill>
                  <a:srgbClr val="4C4C4C"/>
                </a:solidFill>
                <a:latin typeface="Calibri" charset="0"/>
                <a:ea typeface="Calibri" charset="0"/>
                <a:cs typeface="Calibri" charset="0"/>
                <a:sym typeface="Calibri" charset="0"/>
              </a:rPr>
              <a:t> DP2400</a:t>
            </a:r>
            <a:endParaRPr lang="en-US" sz="1700" dirty="0">
              <a:solidFill>
                <a:srgbClr val="4C4C4C"/>
              </a:solidFill>
              <a:latin typeface="Calibri" charset="0"/>
              <a:ea typeface="Calibri" charset="0"/>
              <a:cs typeface="Calibri" charset="0"/>
              <a:sym typeface="Calibri" charset="0"/>
            </a:endParaRPr>
          </a:p>
        </p:txBody>
      </p:sp>
      <p:sp>
        <p:nvSpPr>
          <p:cNvPr id="79" name="Rectangle 20"/>
          <p:cNvSpPr>
            <a:spLocks/>
          </p:cNvSpPr>
          <p:nvPr/>
        </p:nvSpPr>
        <p:spPr bwMode="auto">
          <a:xfrm>
            <a:off x="1281022" y="3914448"/>
            <a:ext cx="1309141" cy="338554"/>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1700" dirty="0" err="1" smtClean="0">
                <a:solidFill>
                  <a:srgbClr val="4C4C4C"/>
                </a:solidFill>
                <a:latin typeface="Calibri" charset="0"/>
                <a:ea typeface="Calibri" charset="0"/>
                <a:cs typeface="Calibri" charset="0"/>
                <a:sym typeface="Calibri" charset="0"/>
              </a:rPr>
              <a:t>Corsa</a:t>
            </a:r>
            <a:r>
              <a:rPr lang="en-US" sz="1700" dirty="0" smtClean="0">
                <a:solidFill>
                  <a:srgbClr val="4C4C4C"/>
                </a:solidFill>
                <a:latin typeface="Calibri" charset="0"/>
                <a:ea typeface="Calibri" charset="0"/>
                <a:cs typeface="Calibri" charset="0"/>
                <a:sym typeface="Calibri" charset="0"/>
              </a:rPr>
              <a:t> DP2400</a:t>
            </a:r>
            <a:endParaRPr lang="en-US" sz="1700" dirty="0">
              <a:solidFill>
                <a:srgbClr val="4C4C4C"/>
              </a:solidFill>
              <a:latin typeface="Calibri" charset="0"/>
              <a:ea typeface="Calibri" charset="0"/>
              <a:cs typeface="Calibri" charset="0"/>
              <a:sym typeface="Calibri" charset="0"/>
            </a:endParaRPr>
          </a:p>
        </p:txBody>
      </p:sp>
      <p:sp>
        <p:nvSpPr>
          <p:cNvPr id="35" name="Line 33"/>
          <p:cNvSpPr>
            <a:spLocks noChangeShapeType="1"/>
          </p:cNvSpPr>
          <p:nvPr/>
        </p:nvSpPr>
        <p:spPr bwMode="auto">
          <a:xfrm rot="10800000">
            <a:off x="2404584" y="3743684"/>
            <a:ext cx="922805" cy="10504"/>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94" name="Rectangle 20"/>
          <p:cNvSpPr>
            <a:spLocks/>
          </p:cNvSpPr>
          <p:nvPr/>
        </p:nvSpPr>
        <p:spPr bwMode="auto">
          <a:xfrm>
            <a:off x="1062050" y="2953761"/>
            <a:ext cx="1858473" cy="600164"/>
          </a:xfrm>
          <a:prstGeom prst="rect">
            <a:avLst/>
          </a:prstGeom>
          <a:noFill/>
          <a:ln w="12700" cap="rnd">
            <a:noFill/>
            <a:round/>
            <a:headEnd type="none" w="med" len="med"/>
            <a:tailEnd type="none" w="med" len="med"/>
          </a:ln>
        </p:spPr>
        <p:txBody>
          <a:bodyPr wrap="square" lIns="38100" tIns="38100" rIns="38100" bIns="38100">
            <a:prstTxWarp prst="textNoShape">
              <a:avLst/>
            </a:prstTxWarp>
            <a:spAutoFit/>
          </a:bodyPr>
          <a:lstStyle/>
          <a:p>
            <a:pPr algn="ctr"/>
            <a:r>
              <a:rPr lang="en-US" sz="1700" dirty="0" smtClean="0">
                <a:solidFill>
                  <a:srgbClr val="4C4C4C"/>
                </a:solidFill>
                <a:latin typeface="Calibri" charset="0"/>
                <a:ea typeface="Calibri" charset="0"/>
                <a:cs typeface="Calibri" charset="0"/>
                <a:sym typeface="Calibri" charset="0"/>
              </a:rPr>
              <a:t>Stacked Switches</a:t>
            </a:r>
          </a:p>
          <a:p>
            <a:pPr algn="ctr"/>
            <a:r>
              <a:rPr lang="en-US" sz="1700" dirty="0" smtClean="0">
                <a:solidFill>
                  <a:srgbClr val="4C4C4C"/>
                </a:solidFill>
                <a:latin typeface="Calibri" charset="0"/>
                <a:ea typeface="Calibri" charset="0"/>
                <a:cs typeface="Calibri" charset="0"/>
                <a:sym typeface="Calibri" charset="0"/>
              </a:rPr>
              <a:t>(Logically One)</a:t>
            </a:r>
            <a:endParaRPr lang="en-US" sz="1700" dirty="0">
              <a:solidFill>
                <a:srgbClr val="4C4C4C"/>
              </a:solidFill>
              <a:latin typeface="Calibri" charset="0"/>
              <a:ea typeface="Calibri" charset="0"/>
              <a:cs typeface="Calibri" charset="0"/>
              <a:sym typeface="Calibri" charset="0"/>
            </a:endParaRPr>
          </a:p>
        </p:txBody>
      </p:sp>
      <p:grpSp>
        <p:nvGrpSpPr>
          <p:cNvPr id="107" name="Group 106"/>
          <p:cNvGrpSpPr/>
          <p:nvPr/>
        </p:nvGrpSpPr>
        <p:grpSpPr>
          <a:xfrm>
            <a:off x="5678299" y="3587857"/>
            <a:ext cx="1799016" cy="2030293"/>
            <a:chOff x="307181" y="1296805"/>
            <a:chExt cx="1387475" cy="1637229"/>
          </a:xfrm>
        </p:grpSpPr>
        <p:sp>
          <p:nvSpPr>
            <p:cNvPr id="108" name="AutoShape 13"/>
            <p:cNvSpPr>
              <a:spLocks/>
            </p:cNvSpPr>
            <p:nvPr/>
          </p:nvSpPr>
          <p:spPr bwMode="auto">
            <a:xfrm>
              <a:off x="307181" y="1296805"/>
              <a:ext cx="1387475" cy="1637229"/>
            </a:xfrm>
            <a:prstGeom prst="roundRect">
              <a:avLst>
                <a:gd name="adj" fmla="val 16667"/>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endParaRPr lang="en-US" dirty="0"/>
            </a:p>
          </p:txBody>
        </p:sp>
        <p:sp>
          <p:nvSpPr>
            <p:cNvPr id="109" name="Rectangle 14"/>
            <p:cNvSpPr>
              <a:spLocks/>
            </p:cNvSpPr>
            <p:nvPr/>
          </p:nvSpPr>
          <p:spPr bwMode="auto">
            <a:xfrm>
              <a:off x="307181" y="1296805"/>
              <a:ext cx="1375569" cy="1618178"/>
            </a:xfrm>
            <a:prstGeom prst="rect">
              <a:avLst/>
            </a:prstGeom>
            <a:noFill/>
            <a:ln w="12700" cap="flat">
              <a:noFill/>
              <a:miter lim="800000"/>
              <a:headEnd type="none" w="med" len="med"/>
              <a:tailEnd type="none" w="med" len="med"/>
            </a:ln>
          </p:spPr>
          <p:txBody>
            <a:bodyPr lIns="38100" tIns="38100" rIns="38100" bIns="38100" anchor="ctr">
              <a:prstTxWarp prst="textNoShape">
                <a:avLst/>
              </a:prstTxWarp>
            </a:bodyPr>
            <a:lstStyle/>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r>
                <a:rPr lang="en-US" sz="1800" dirty="0" smtClean="0">
                  <a:solidFill>
                    <a:srgbClr val="333333"/>
                  </a:solidFill>
                  <a:latin typeface="Calibri" charset="0"/>
                  <a:ea typeface="Calibri" charset="0"/>
                  <a:cs typeface="Calibri" charset="0"/>
                  <a:sym typeface="Calibri" charset="0"/>
                </a:rPr>
                <a:t>Standard Cloud Unit</a:t>
              </a:r>
            </a:p>
          </p:txBody>
        </p:sp>
      </p:grpSp>
      <p:pic>
        <p:nvPicPr>
          <p:cNvPr id="113" name="Picture 1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552" y="3628911"/>
            <a:ext cx="1446350" cy="332661"/>
          </a:xfrm>
          <a:prstGeom prst="rect">
            <a:avLst/>
          </a:prstGeom>
        </p:spPr>
      </p:pic>
      <p:sp>
        <p:nvSpPr>
          <p:cNvPr id="114" name="Rectangle 20"/>
          <p:cNvSpPr>
            <a:spLocks/>
          </p:cNvSpPr>
          <p:nvPr/>
        </p:nvSpPr>
        <p:spPr bwMode="auto">
          <a:xfrm>
            <a:off x="5888939" y="3955502"/>
            <a:ext cx="1309141" cy="338554"/>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1700" dirty="0" err="1" smtClean="0">
                <a:solidFill>
                  <a:srgbClr val="4C4C4C"/>
                </a:solidFill>
                <a:latin typeface="Calibri" charset="0"/>
                <a:ea typeface="Calibri" charset="0"/>
                <a:cs typeface="Calibri" charset="0"/>
                <a:sym typeface="Calibri" charset="0"/>
              </a:rPr>
              <a:t>Corsa</a:t>
            </a:r>
            <a:r>
              <a:rPr lang="en-US" sz="1700" dirty="0" smtClean="0">
                <a:solidFill>
                  <a:srgbClr val="4C4C4C"/>
                </a:solidFill>
                <a:latin typeface="Calibri" charset="0"/>
                <a:ea typeface="Calibri" charset="0"/>
                <a:cs typeface="Calibri" charset="0"/>
                <a:sym typeface="Calibri" charset="0"/>
              </a:rPr>
              <a:t> DP2200</a:t>
            </a:r>
            <a:endParaRPr lang="en-US" sz="1700" dirty="0">
              <a:solidFill>
                <a:srgbClr val="4C4C4C"/>
              </a:solidFill>
              <a:latin typeface="Calibri" charset="0"/>
              <a:ea typeface="Calibri" charset="0"/>
              <a:cs typeface="Calibri" charset="0"/>
              <a:sym typeface="Calibri" charset="0"/>
            </a:endParaRPr>
          </a:p>
        </p:txBody>
      </p:sp>
      <p:sp>
        <p:nvSpPr>
          <p:cNvPr id="115" name="Line 33"/>
          <p:cNvSpPr>
            <a:spLocks noChangeShapeType="1"/>
          </p:cNvSpPr>
          <p:nvPr/>
        </p:nvSpPr>
        <p:spPr bwMode="auto">
          <a:xfrm rot="10800000" flipV="1">
            <a:off x="6570088" y="2842229"/>
            <a:ext cx="20238" cy="833266"/>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117" name="TextBox 116"/>
          <p:cNvSpPr txBox="1"/>
          <p:nvPr/>
        </p:nvSpPr>
        <p:spPr>
          <a:xfrm>
            <a:off x="1918782" y="2366950"/>
            <a:ext cx="1305191" cy="523220"/>
          </a:xfrm>
          <a:prstGeom prst="rect">
            <a:avLst/>
          </a:prstGeom>
          <a:noFill/>
          <a:ln>
            <a:solidFill>
              <a:schemeClr val="tx1"/>
            </a:solidFill>
          </a:ln>
        </p:spPr>
        <p:txBody>
          <a:bodyPr wrap="square" rtlCol="0">
            <a:spAutoFit/>
          </a:bodyPr>
          <a:lstStyle/>
          <a:p>
            <a:r>
              <a:rPr lang="en-US" sz="1400" b="1" dirty="0" smtClean="0">
                <a:solidFill>
                  <a:schemeClr val="bg1"/>
                </a:solidFill>
                <a:latin typeface="Calibri"/>
                <a:cs typeface="Calibri"/>
              </a:rPr>
              <a:t>100 </a:t>
            </a:r>
            <a:r>
              <a:rPr lang="en-US" sz="1400" b="1" dirty="0" err="1" smtClean="0">
                <a:solidFill>
                  <a:schemeClr val="bg1"/>
                </a:solidFill>
                <a:latin typeface="Calibri"/>
                <a:cs typeface="Calibri"/>
              </a:rPr>
              <a:t>Gbps</a:t>
            </a:r>
            <a:r>
              <a:rPr lang="en-US" sz="1400" b="1" dirty="0" smtClean="0">
                <a:solidFill>
                  <a:schemeClr val="bg1"/>
                </a:solidFill>
                <a:latin typeface="Calibri"/>
                <a:cs typeface="Calibri"/>
              </a:rPr>
              <a:t> (Aggregate)</a:t>
            </a:r>
            <a:endParaRPr lang="en-US" sz="1400" b="1" dirty="0">
              <a:solidFill>
                <a:schemeClr val="bg1"/>
              </a:solidFill>
              <a:latin typeface="Calibri"/>
              <a:cs typeface="Calibri"/>
            </a:endParaRPr>
          </a:p>
        </p:txBody>
      </p:sp>
      <p:sp>
        <p:nvSpPr>
          <p:cNvPr id="118" name="TextBox 117"/>
          <p:cNvSpPr txBox="1"/>
          <p:nvPr/>
        </p:nvSpPr>
        <p:spPr>
          <a:xfrm>
            <a:off x="5541808" y="2942396"/>
            <a:ext cx="1315714" cy="523220"/>
          </a:xfrm>
          <a:prstGeom prst="rect">
            <a:avLst/>
          </a:prstGeom>
          <a:noFill/>
          <a:ln>
            <a:solidFill>
              <a:schemeClr val="tx1"/>
            </a:solidFill>
          </a:ln>
        </p:spPr>
        <p:txBody>
          <a:bodyPr wrap="square" rtlCol="0">
            <a:spAutoFit/>
          </a:bodyPr>
          <a:lstStyle/>
          <a:p>
            <a:r>
              <a:rPr lang="en-US" sz="1400" b="1" dirty="0" smtClean="0">
                <a:solidFill>
                  <a:schemeClr val="bg1"/>
                </a:solidFill>
                <a:latin typeface="Calibri"/>
                <a:cs typeface="Calibri"/>
              </a:rPr>
              <a:t>100 </a:t>
            </a:r>
            <a:r>
              <a:rPr lang="en-US" sz="1400" b="1" dirty="0" err="1" smtClean="0">
                <a:solidFill>
                  <a:schemeClr val="bg1"/>
                </a:solidFill>
                <a:latin typeface="Calibri"/>
                <a:cs typeface="Calibri"/>
              </a:rPr>
              <a:t>Gbps</a:t>
            </a:r>
            <a:r>
              <a:rPr lang="en-US" sz="1400" b="1" dirty="0" smtClean="0">
                <a:solidFill>
                  <a:schemeClr val="bg1"/>
                </a:solidFill>
                <a:latin typeface="Calibri"/>
                <a:cs typeface="Calibri"/>
              </a:rPr>
              <a:t> (Aggregate)</a:t>
            </a:r>
            <a:endParaRPr lang="en-US" sz="1400" b="1" dirty="0">
              <a:solidFill>
                <a:schemeClr val="bg1"/>
              </a:solidFill>
              <a:latin typeface="Calibri"/>
              <a:cs typeface="Calibri"/>
            </a:endParaRP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635" y="3587857"/>
            <a:ext cx="1446350" cy="332661"/>
          </a:xfrm>
          <a:prstGeom prst="rect">
            <a:avLst/>
          </a:prstGeom>
        </p:spPr>
      </p:pic>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846" y="3622265"/>
            <a:ext cx="1446350" cy="332661"/>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404" y="6248399"/>
            <a:ext cx="468392" cy="473076"/>
          </a:xfrm>
          <a:prstGeom prst="rect">
            <a:avLst/>
          </a:prstGeom>
        </p:spPr>
      </p:pic>
      <p:pic>
        <p:nvPicPr>
          <p:cNvPr id="33" name="Picture 32" descr="GENILogo.png"/>
          <p:cNvPicPr>
            <a:picLocks noChangeAspect="1"/>
          </p:cNvPicPr>
          <p:nvPr/>
        </p:nvPicPr>
        <p:blipFill>
          <a:blip r:embed="rId5"/>
          <a:stretch>
            <a:fillRect/>
          </a:stretch>
        </p:blipFill>
        <p:spPr>
          <a:xfrm>
            <a:off x="7579732" y="6248399"/>
            <a:ext cx="594824" cy="473076"/>
          </a:xfrm>
          <a:prstGeom prst="rect">
            <a:avLst/>
          </a:prstGeom>
        </p:spPr>
      </p:pic>
    </p:spTree>
    <p:extLst>
      <p:ext uri="{BB962C8B-B14F-4D97-AF65-F5344CB8AC3E}">
        <p14:creationId xmlns:p14="http://schemas.microsoft.com/office/powerpoint/2010/main" val="1612196380"/>
      </p:ext>
    </p:extLst>
  </p:cSld>
  <p:clrMapOvr>
    <a:masterClrMapping/>
  </p:clrMapOvr>
  <mc:AlternateContent xmlns:mc="http://schemas.openxmlformats.org/markup-compatibility/2006" xmlns:p14="http://schemas.microsoft.com/office/powerpoint/2010/main">
    <mc:Choice Requires="p14">
      <p:transition spd="slow" p14:dur="2000" advTm="98001"/>
    </mc:Choice>
    <mc:Fallback xmlns="">
      <p:transition spd="slow" advTm="9800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34045" y="1865008"/>
            <a:ext cx="5139245" cy="3448372"/>
            <a:chOff x="307181" y="1296805"/>
            <a:chExt cx="1391481" cy="1643843"/>
          </a:xfrm>
        </p:grpSpPr>
        <p:sp>
          <p:nvSpPr>
            <p:cNvPr id="6" name="AutoShape 13"/>
            <p:cNvSpPr>
              <a:spLocks/>
            </p:cNvSpPr>
            <p:nvPr/>
          </p:nvSpPr>
          <p:spPr bwMode="auto">
            <a:xfrm>
              <a:off x="311187" y="1303419"/>
              <a:ext cx="1387475" cy="1637229"/>
            </a:xfrm>
            <a:prstGeom prst="roundRect">
              <a:avLst>
                <a:gd name="adj" fmla="val 16667"/>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endParaRPr lang="en-US" dirty="0"/>
            </a:p>
          </p:txBody>
        </p:sp>
        <p:sp>
          <p:nvSpPr>
            <p:cNvPr id="7" name="Rectangle 14"/>
            <p:cNvSpPr>
              <a:spLocks/>
            </p:cNvSpPr>
            <p:nvPr/>
          </p:nvSpPr>
          <p:spPr bwMode="auto">
            <a:xfrm>
              <a:off x="307181" y="1296805"/>
              <a:ext cx="1375569" cy="1618178"/>
            </a:xfrm>
            <a:prstGeom prst="rect">
              <a:avLst/>
            </a:prstGeom>
            <a:noFill/>
            <a:ln w="12700" cap="flat">
              <a:noFill/>
              <a:miter lim="800000"/>
              <a:headEnd type="none" w="med" len="med"/>
              <a:tailEnd type="none" w="med" len="med"/>
            </a:ln>
          </p:spPr>
          <p:txBody>
            <a:bodyPr lIns="38100" tIns="38100" rIns="38100" bIns="38100" anchor="ctr">
              <a:prstTxWarp prst="textNoShape">
                <a:avLst/>
              </a:prstTxWarp>
            </a:bodyPr>
            <a:lstStyle/>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r>
                <a:rPr lang="en-US" sz="1800" dirty="0" smtClean="0">
                  <a:solidFill>
                    <a:srgbClr val="333333"/>
                  </a:solidFill>
                  <a:latin typeface="Calibri" charset="0"/>
                  <a:ea typeface="Calibri" charset="0"/>
                  <a:cs typeface="Calibri" charset="0"/>
                  <a:sym typeface="Calibri" charset="0"/>
                </a:rPr>
                <a:t>Standard Cloud Unit</a:t>
              </a:r>
            </a:p>
          </p:txBody>
        </p:sp>
      </p:grpSp>
      <p:sp>
        <p:nvSpPr>
          <p:cNvPr id="2" name="Title 1"/>
          <p:cNvSpPr>
            <a:spLocks noGrp="1"/>
          </p:cNvSpPr>
          <p:nvPr>
            <p:ph type="title"/>
          </p:nvPr>
        </p:nvSpPr>
        <p:spPr/>
        <p:txBody>
          <a:bodyPr/>
          <a:lstStyle/>
          <a:p>
            <a:r>
              <a:rPr lang="en-US" dirty="0" smtClean="0"/>
              <a:t>Isolated Virtual SDN Switch</a:t>
            </a:r>
            <a:endParaRPr lang="en-US" dirty="0"/>
          </a:p>
        </p:txBody>
      </p:sp>
      <p:sp>
        <p:nvSpPr>
          <p:cNvPr id="3" name="Content Placeholder 2"/>
          <p:cNvSpPr>
            <a:spLocks noGrp="1"/>
          </p:cNvSpPr>
          <p:nvPr>
            <p:ph idx="1"/>
          </p:nvPr>
        </p:nvSpPr>
        <p:spPr>
          <a:xfrm>
            <a:off x="143935" y="1306872"/>
            <a:ext cx="3790950" cy="4522428"/>
          </a:xfrm>
        </p:spPr>
        <p:txBody>
          <a:bodyPr>
            <a:normAutofit/>
          </a:bodyPr>
          <a:lstStyle/>
          <a:p>
            <a:r>
              <a:rPr lang="en-US" dirty="0" smtClean="0"/>
              <a:t>Provide Isolated Networks (~Spring 2018)</a:t>
            </a:r>
          </a:p>
          <a:p>
            <a:r>
              <a:rPr lang="en-US" dirty="0"/>
              <a:t>BYOC</a:t>
            </a:r>
            <a:r>
              <a:rPr lang="mr-IN" dirty="0"/>
              <a:t>–</a:t>
            </a:r>
            <a:r>
              <a:rPr lang="en-US" dirty="0"/>
              <a:t> Bring your own </a:t>
            </a:r>
            <a:r>
              <a:rPr lang="en-US" dirty="0" smtClean="0"/>
              <a:t>controller: </a:t>
            </a:r>
            <a:r>
              <a:rPr lang="en-US" dirty="0"/>
              <a:t>i</a:t>
            </a:r>
            <a:r>
              <a:rPr lang="en-US" dirty="0" smtClean="0"/>
              <a:t>solated user controlled virtual </a:t>
            </a:r>
            <a:r>
              <a:rPr lang="en-US" dirty="0" err="1" smtClean="0"/>
              <a:t>OpenFlow</a:t>
            </a:r>
            <a:r>
              <a:rPr lang="en-US" dirty="0" smtClean="0"/>
              <a:t> switches (~</a:t>
            </a:r>
            <a:r>
              <a:rPr lang="en-US" dirty="0" smtClean="0">
                <a:solidFill>
                  <a:srgbClr val="262626"/>
                </a:solidFill>
              </a:rPr>
              <a:t>Summer 2018)</a:t>
            </a:r>
          </a:p>
          <a:p>
            <a:pPr lvl="1"/>
            <a:endParaRPr lang="en-US" dirty="0"/>
          </a:p>
          <a:p>
            <a:pPr lvl="1"/>
            <a:endParaRPr lang="en-US" dirty="0" smtClean="0"/>
          </a:p>
          <a:p>
            <a:pPr lvl="1"/>
            <a:endParaRPr lang="en-US" dirty="0"/>
          </a:p>
        </p:txBody>
      </p:sp>
      <p:sp>
        <p:nvSpPr>
          <p:cNvPr id="11" name="Rectangle 43"/>
          <p:cNvSpPr>
            <a:spLocks/>
          </p:cNvSpPr>
          <p:nvPr/>
        </p:nvSpPr>
        <p:spPr bwMode="auto">
          <a:xfrm>
            <a:off x="3995970" y="1527001"/>
            <a:ext cx="4819649" cy="1723964"/>
          </a:xfrm>
          <a:prstGeom prst="rect">
            <a:avLst/>
          </a:prstGeom>
          <a:solidFill>
            <a:schemeClr val="accent1">
              <a:lumMod val="40000"/>
              <a:lumOff val="60000"/>
              <a:alpha val="33000"/>
            </a:schemeClr>
          </a:solidFill>
          <a:ln w="6350" cap="flat">
            <a:solidFill>
              <a:schemeClr val="bg1"/>
            </a:solidFill>
            <a:prstDash val="solid"/>
            <a:miter lim="800000"/>
            <a:headEnd type="none" w="med" len="med"/>
            <a:tailEnd type="none" w="med" len="med"/>
          </a:ln>
        </p:spPr>
        <p:txBody>
          <a:bodyPr lIns="165100" tIns="165100" rIns="165100" bIns="165100">
            <a:prstTxWarp prst="textNoShape">
              <a:avLst/>
            </a:prstTxWarp>
          </a:bodyPr>
          <a:lstStyle/>
          <a:p>
            <a:pPr algn="ctr"/>
            <a:endParaRPr lang="en-US" sz="1600" dirty="0">
              <a:solidFill>
                <a:srgbClr val="595959"/>
              </a:solidFill>
              <a:latin typeface="Calibri" charset="0"/>
              <a:ea typeface="Calibri" charset="0"/>
              <a:cs typeface="Calibri" charset="0"/>
              <a:sym typeface="Calibri"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096" y="1672957"/>
            <a:ext cx="3113153" cy="716026"/>
          </a:xfrm>
          <a:prstGeom prst="rect">
            <a:avLst/>
          </a:prstGeom>
        </p:spPr>
      </p:pic>
      <p:sp>
        <p:nvSpPr>
          <p:cNvPr id="9" name="Rectangle 20"/>
          <p:cNvSpPr>
            <a:spLocks/>
          </p:cNvSpPr>
          <p:nvPr/>
        </p:nvSpPr>
        <p:spPr bwMode="auto">
          <a:xfrm>
            <a:off x="4116314" y="1536851"/>
            <a:ext cx="2817821" cy="338554"/>
          </a:xfrm>
          <a:prstGeom prst="rect">
            <a:avLst/>
          </a:prstGeom>
          <a:noFill/>
          <a:ln w="12700" cap="rnd">
            <a:noFill/>
            <a:round/>
            <a:headEnd type="none" w="med" len="med"/>
            <a:tailEnd type="none" w="med" len="med"/>
          </a:ln>
        </p:spPr>
        <p:txBody>
          <a:bodyPr wrap="square" lIns="38100" tIns="38100" rIns="38100" bIns="38100">
            <a:prstTxWarp prst="textNoShape">
              <a:avLst/>
            </a:prstTxWarp>
            <a:spAutoFit/>
          </a:bodyPr>
          <a:lstStyle/>
          <a:p>
            <a:pPr algn="l"/>
            <a:r>
              <a:rPr lang="en-US" sz="1700" dirty="0" err="1" smtClean="0">
                <a:solidFill>
                  <a:srgbClr val="4C4C4C"/>
                </a:solidFill>
                <a:latin typeface="Calibri" charset="0"/>
                <a:ea typeface="Calibri" charset="0"/>
                <a:cs typeface="Calibri" charset="0"/>
                <a:sym typeface="Calibri" charset="0"/>
              </a:rPr>
              <a:t>Corsa</a:t>
            </a:r>
            <a:r>
              <a:rPr lang="en-US" sz="1700" dirty="0" smtClean="0">
                <a:solidFill>
                  <a:srgbClr val="4C4C4C"/>
                </a:solidFill>
                <a:latin typeface="Calibri" charset="0"/>
                <a:ea typeface="Calibri" charset="0"/>
                <a:cs typeface="Calibri" charset="0"/>
                <a:sym typeface="Calibri" charset="0"/>
              </a:rPr>
              <a:t> Switch</a:t>
            </a:r>
            <a:endParaRPr lang="en-US" sz="1700" dirty="0">
              <a:solidFill>
                <a:srgbClr val="4C4C4C"/>
              </a:solidFill>
              <a:latin typeface="Calibri" charset="0"/>
              <a:ea typeface="Calibri" charset="0"/>
              <a:cs typeface="Calibri" charset="0"/>
              <a:sym typeface="Calibri" charset="0"/>
            </a:endParaRPr>
          </a:p>
        </p:txBody>
      </p:sp>
      <p:sp>
        <p:nvSpPr>
          <p:cNvPr id="28" name="Line 33"/>
          <p:cNvSpPr>
            <a:spLocks noChangeShapeType="1"/>
          </p:cNvSpPr>
          <p:nvPr/>
        </p:nvSpPr>
        <p:spPr bwMode="auto">
          <a:xfrm rot="10800000" flipH="1" flipV="1">
            <a:off x="5040703" y="3064917"/>
            <a:ext cx="0" cy="394375"/>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29" name="Line 33"/>
          <p:cNvSpPr>
            <a:spLocks noChangeShapeType="1"/>
          </p:cNvSpPr>
          <p:nvPr/>
        </p:nvSpPr>
        <p:spPr bwMode="auto">
          <a:xfrm rot="10800000" flipH="1" flipV="1">
            <a:off x="5616918" y="3062726"/>
            <a:ext cx="1" cy="380290"/>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30" name="Line 33"/>
          <p:cNvSpPr>
            <a:spLocks noChangeShapeType="1"/>
          </p:cNvSpPr>
          <p:nvPr/>
        </p:nvSpPr>
        <p:spPr bwMode="auto">
          <a:xfrm rot="10800000" flipH="1" flipV="1">
            <a:off x="7275531" y="3076600"/>
            <a:ext cx="0" cy="433495"/>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31" name="Line 33"/>
          <p:cNvSpPr>
            <a:spLocks noChangeShapeType="1"/>
          </p:cNvSpPr>
          <p:nvPr/>
        </p:nvSpPr>
        <p:spPr bwMode="auto">
          <a:xfrm rot="10800000" flipH="1" flipV="1">
            <a:off x="7873907" y="3034053"/>
            <a:ext cx="9117" cy="425239"/>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41" name="Line 33"/>
          <p:cNvSpPr>
            <a:spLocks noChangeShapeType="1"/>
          </p:cNvSpPr>
          <p:nvPr/>
        </p:nvSpPr>
        <p:spPr bwMode="auto">
          <a:xfrm rot="10800000" flipH="1">
            <a:off x="5288894" y="3034053"/>
            <a:ext cx="0" cy="1214569"/>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42" name="Line 33"/>
          <p:cNvSpPr>
            <a:spLocks noChangeShapeType="1"/>
          </p:cNvSpPr>
          <p:nvPr/>
        </p:nvSpPr>
        <p:spPr bwMode="auto">
          <a:xfrm rot="10800000">
            <a:off x="7539148" y="3034053"/>
            <a:ext cx="10359" cy="1121714"/>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39" name="AutoShape 38"/>
          <p:cNvSpPr>
            <a:spLocks/>
          </p:cNvSpPr>
          <p:nvPr/>
        </p:nvSpPr>
        <p:spPr bwMode="auto">
          <a:xfrm>
            <a:off x="4012582" y="4155767"/>
            <a:ext cx="2381551" cy="820544"/>
          </a:xfrm>
          <a:prstGeom prst="roundRect">
            <a:avLst>
              <a:gd name="adj" fmla="val 16667"/>
            </a:avLst>
          </a:prstGeom>
          <a:solidFill>
            <a:srgbClr val="E58955"/>
          </a:solidFill>
          <a:ln w="3175" cap="flat">
            <a:solidFill>
              <a:srgbClr val="4C4C4C"/>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r"/>
            <a:endParaRPr lang="en-US" sz="1400" dirty="0">
              <a:solidFill>
                <a:srgbClr val="333333"/>
              </a:solidFill>
              <a:latin typeface="Calibri" charset="0"/>
              <a:ea typeface="Calibri" charset="0"/>
              <a:cs typeface="Calibri" charset="0"/>
              <a:sym typeface="Calibri" charset="0"/>
            </a:endParaRPr>
          </a:p>
        </p:txBody>
      </p:sp>
      <p:sp>
        <p:nvSpPr>
          <p:cNvPr id="36" name="AutoShape 38"/>
          <p:cNvSpPr>
            <a:spLocks/>
          </p:cNvSpPr>
          <p:nvPr/>
        </p:nvSpPr>
        <p:spPr bwMode="auto">
          <a:xfrm>
            <a:off x="6450257" y="4128051"/>
            <a:ext cx="2365362" cy="875044"/>
          </a:xfrm>
          <a:prstGeom prst="roundRect">
            <a:avLst>
              <a:gd name="adj" fmla="val 16667"/>
            </a:avLst>
          </a:prstGeom>
          <a:solidFill>
            <a:srgbClr val="FFEE96"/>
          </a:solidFill>
          <a:ln w="3175" cap="flat">
            <a:solidFill>
              <a:srgbClr val="4C4C4C"/>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r"/>
            <a:endParaRPr lang="en-US" sz="1400" dirty="0">
              <a:solidFill>
                <a:srgbClr val="333333"/>
              </a:solidFill>
              <a:latin typeface="Calibri" charset="0"/>
              <a:ea typeface="Calibri" charset="0"/>
              <a:cs typeface="Calibri" charset="0"/>
              <a:sym typeface="Calibri" charset="0"/>
            </a:endParaRPr>
          </a:p>
        </p:txBody>
      </p:sp>
      <p:sp>
        <p:nvSpPr>
          <p:cNvPr id="15" name="AutoShape 38"/>
          <p:cNvSpPr>
            <a:spLocks/>
          </p:cNvSpPr>
          <p:nvPr/>
        </p:nvSpPr>
        <p:spPr bwMode="auto">
          <a:xfrm>
            <a:off x="4270361" y="3398950"/>
            <a:ext cx="910919" cy="662288"/>
          </a:xfrm>
          <a:prstGeom prst="roundRect">
            <a:avLst>
              <a:gd name="adj" fmla="val 16667"/>
            </a:avLst>
          </a:prstGeom>
          <a:solidFill>
            <a:srgbClr val="E58955"/>
          </a:solidFill>
          <a:ln w="3175" cap="flat">
            <a:no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r>
              <a:rPr lang="en-US" sz="1400" dirty="0" smtClean="0">
                <a:solidFill>
                  <a:srgbClr val="333333"/>
                </a:solidFill>
                <a:latin typeface="Calibri" charset="0"/>
                <a:ea typeface="Calibri" charset="0"/>
                <a:cs typeface="Calibri" charset="0"/>
                <a:sym typeface="Calibri" charset="0"/>
              </a:rPr>
              <a:t>Compute</a:t>
            </a:r>
          </a:p>
          <a:p>
            <a:pPr algn="ctr"/>
            <a:r>
              <a:rPr lang="en-US" sz="1400" dirty="0" smtClean="0">
                <a:solidFill>
                  <a:srgbClr val="333333"/>
                </a:solidFill>
                <a:latin typeface="Calibri" charset="0"/>
                <a:ea typeface="Calibri" charset="0"/>
                <a:cs typeface="Calibri" charset="0"/>
                <a:sym typeface="Calibri" charset="0"/>
              </a:rPr>
              <a:t>Node</a:t>
            </a:r>
          </a:p>
          <a:p>
            <a:pPr algn="ctr"/>
            <a:r>
              <a:rPr lang="en-US" sz="1400" dirty="0" smtClean="0">
                <a:solidFill>
                  <a:srgbClr val="333333"/>
                </a:solidFill>
                <a:latin typeface="Calibri" charset="0"/>
                <a:ea typeface="Calibri" charset="0"/>
                <a:cs typeface="Calibri" charset="0"/>
                <a:sym typeface="Calibri" charset="0"/>
              </a:rPr>
              <a:t>(Tenant A)</a:t>
            </a:r>
            <a:endParaRPr lang="en-US" sz="1400" dirty="0">
              <a:solidFill>
                <a:srgbClr val="333333"/>
              </a:solidFill>
              <a:latin typeface="Calibri" charset="0"/>
              <a:ea typeface="Calibri" charset="0"/>
              <a:cs typeface="Calibri" charset="0"/>
              <a:sym typeface="Calibri" charset="0"/>
            </a:endParaRPr>
          </a:p>
        </p:txBody>
      </p:sp>
      <p:sp>
        <p:nvSpPr>
          <p:cNvPr id="22" name="AutoShape 38"/>
          <p:cNvSpPr>
            <a:spLocks/>
          </p:cNvSpPr>
          <p:nvPr/>
        </p:nvSpPr>
        <p:spPr bwMode="auto">
          <a:xfrm>
            <a:off x="5368727" y="3424637"/>
            <a:ext cx="910919" cy="662288"/>
          </a:xfrm>
          <a:prstGeom prst="roundRect">
            <a:avLst>
              <a:gd name="adj" fmla="val 16667"/>
            </a:avLst>
          </a:prstGeom>
          <a:solidFill>
            <a:srgbClr val="E58955"/>
          </a:solidFill>
          <a:ln w="3175" cap="flat">
            <a:no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r>
              <a:rPr lang="en-US" sz="1400" dirty="0" smtClean="0">
                <a:solidFill>
                  <a:srgbClr val="333333"/>
                </a:solidFill>
                <a:latin typeface="Calibri" charset="0"/>
                <a:ea typeface="Calibri" charset="0"/>
                <a:cs typeface="Calibri" charset="0"/>
                <a:sym typeface="Calibri" charset="0"/>
              </a:rPr>
              <a:t>Compute</a:t>
            </a:r>
          </a:p>
          <a:p>
            <a:pPr algn="ctr"/>
            <a:r>
              <a:rPr lang="en-US" sz="1400" dirty="0" smtClean="0">
                <a:solidFill>
                  <a:srgbClr val="333333"/>
                </a:solidFill>
                <a:latin typeface="Calibri" charset="0"/>
                <a:ea typeface="Calibri" charset="0"/>
                <a:cs typeface="Calibri" charset="0"/>
                <a:sym typeface="Calibri" charset="0"/>
              </a:rPr>
              <a:t>Node</a:t>
            </a:r>
          </a:p>
          <a:p>
            <a:pPr algn="ctr"/>
            <a:r>
              <a:rPr lang="en-US" sz="1400" dirty="0" smtClean="0">
                <a:solidFill>
                  <a:srgbClr val="333333"/>
                </a:solidFill>
                <a:latin typeface="Calibri" charset="0"/>
                <a:ea typeface="Calibri" charset="0"/>
                <a:cs typeface="Calibri" charset="0"/>
                <a:sym typeface="Calibri" charset="0"/>
              </a:rPr>
              <a:t>(Tenant A)</a:t>
            </a:r>
            <a:endParaRPr lang="en-US" sz="1400" dirty="0">
              <a:solidFill>
                <a:srgbClr val="333333"/>
              </a:solidFill>
              <a:latin typeface="Calibri" charset="0"/>
              <a:ea typeface="Calibri" charset="0"/>
              <a:cs typeface="Calibri" charset="0"/>
              <a:sym typeface="Calibri" charset="0"/>
            </a:endParaRPr>
          </a:p>
        </p:txBody>
      </p:sp>
      <p:sp>
        <p:nvSpPr>
          <p:cNvPr id="23" name="AutoShape 38"/>
          <p:cNvSpPr>
            <a:spLocks/>
          </p:cNvSpPr>
          <p:nvPr/>
        </p:nvSpPr>
        <p:spPr bwMode="auto">
          <a:xfrm>
            <a:off x="6482155" y="3396921"/>
            <a:ext cx="910919" cy="662288"/>
          </a:xfrm>
          <a:prstGeom prst="roundRect">
            <a:avLst>
              <a:gd name="adj" fmla="val 16667"/>
            </a:avLst>
          </a:prstGeom>
          <a:solidFill>
            <a:srgbClr val="FFEE96"/>
          </a:solidFill>
          <a:ln w="3175" cap="flat">
            <a:no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r>
              <a:rPr lang="en-US" sz="1400" dirty="0" smtClean="0">
                <a:solidFill>
                  <a:srgbClr val="333333"/>
                </a:solidFill>
                <a:latin typeface="Calibri" charset="0"/>
                <a:ea typeface="Calibri" charset="0"/>
                <a:cs typeface="Calibri" charset="0"/>
                <a:sym typeface="Calibri" charset="0"/>
              </a:rPr>
              <a:t>Compute</a:t>
            </a:r>
          </a:p>
          <a:p>
            <a:pPr algn="ctr"/>
            <a:r>
              <a:rPr lang="en-US" sz="1400" dirty="0" smtClean="0">
                <a:solidFill>
                  <a:srgbClr val="333333"/>
                </a:solidFill>
                <a:latin typeface="Calibri" charset="0"/>
                <a:ea typeface="Calibri" charset="0"/>
                <a:cs typeface="Calibri" charset="0"/>
                <a:sym typeface="Calibri" charset="0"/>
              </a:rPr>
              <a:t>Node</a:t>
            </a:r>
          </a:p>
          <a:p>
            <a:pPr algn="ctr"/>
            <a:r>
              <a:rPr lang="en-US" sz="1400" dirty="0" smtClean="0">
                <a:solidFill>
                  <a:srgbClr val="333333"/>
                </a:solidFill>
                <a:latin typeface="Calibri" charset="0"/>
                <a:ea typeface="Calibri" charset="0"/>
                <a:cs typeface="Calibri" charset="0"/>
                <a:sym typeface="Calibri" charset="0"/>
              </a:rPr>
              <a:t>(Tenant B)</a:t>
            </a:r>
            <a:endParaRPr lang="en-US" sz="1400" dirty="0">
              <a:solidFill>
                <a:srgbClr val="333333"/>
              </a:solidFill>
              <a:latin typeface="Calibri" charset="0"/>
              <a:ea typeface="Calibri" charset="0"/>
              <a:cs typeface="Calibri" charset="0"/>
              <a:sym typeface="Calibri" charset="0"/>
            </a:endParaRPr>
          </a:p>
        </p:txBody>
      </p:sp>
      <p:sp>
        <p:nvSpPr>
          <p:cNvPr id="24" name="AutoShape 38"/>
          <p:cNvSpPr>
            <a:spLocks/>
          </p:cNvSpPr>
          <p:nvPr/>
        </p:nvSpPr>
        <p:spPr bwMode="auto">
          <a:xfrm>
            <a:off x="7757789" y="3396921"/>
            <a:ext cx="910919" cy="662288"/>
          </a:xfrm>
          <a:prstGeom prst="roundRect">
            <a:avLst>
              <a:gd name="adj" fmla="val 16667"/>
            </a:avLst>
          </a:prstGeom>
          <a:solidFill>
            <a:srgbClr val="FFEE96"/>
          </a:solidFill>
          <a:ln w="3175" cap="flat">
            <a:no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r>
              <a:rPr lang="en-US" sz="1400" dirty="0" smtClean="0">
                <a:solidFill>
                  <a:srgbClr val="333333"/>
                </a:solidFill>
                <a:latin typeface="Calibri" charset="0"/>
                <a:ea typeface="Calibri" charset="0"/>
                <a:cs typeface="Calibri" charset="0"/>
                <a:sym typeface="Calibri" charset="0"/>
              </a:rPr>
              <a:t>Compute</a:t>
            </a:r>
          </a:p>
          <a:p>
            <a:pPr algn="ctr"/>
            <a:r>
              <a:rPr lang="en-US" sz="1400" dirty="0" smtClean="0">
                <a:solidFill>
                  <a:srgbClr val="333333"/>
                </a:solidFill>
                <a:latin typeface="Calibri" charset="0"/>
                <a:ea typeface="Calibri" charset="0"/>
                <a:cs typeface="Calibri" charset="0"/>
                <a:sym typeface="Calibri" charset="0"/>
              </a:rPr>
              <a:t>Node</a:t>
            </a:r>
          </a:p>
          <a:p>
            <a:pPr algn="ctr"/>
            <a:r>
              <a:rPr lang="en-US" sz="1400" dirty="0" smtClean="0">
                <a:solidFill>
                  <a:srgbClr val="333333"/>
                </a:solidFill>
                <a:latin typeface="Calibri" charset="0"/>
                <a:ea typeface="Calibri" charset="0"/>
                <a:cs typeface="Calibri" charset="0"/>
                <a:sym typeface="Calibri" charset="0"/>
              </a:rPr>
              <a:t>(Tenant B)</a:t>
            </a:r>
            <a:endParaRPr lang="en-US" sz="1400" dirty="0">
              <a:solidFill>
                <a:srgbClr val="333333"/>
              </a:solidFill>
              <a:latin typeface="Calibri" charset="0"/>
              <a:ea typeface="Calibri" charset="0"/>
              <a:cs typeface="Calibri" charset="0"/>
              <a:sym typeface="Calibri" charset="0"/>
            </a:endParaRPr>
          </a:p>
        </p:txBody>
      </p:sp>
      <p:sp>
        <p:nvSpPr>
          <p:cNvPr id="26" name="AutoShape 38"/>
          <p:cNvSpPr>
            <a:spLocks/>
          </p:cNvSpPr>
          <p:nvPr/>
        </p:nvSpPr>
        <p:spPr bwMode="auto">
          <a:xfrm>
            <a:off x="4595158" y="2544426"/>
            <a:ext cx="1425396" cy="532204"/>
          </a:xfrm>
          <a:prstGeom prst="roundRect">
            <a:avLst>
              <a:gd name="adj" fmla="val 16667"/>
            </a:avLst>
          </a:prstGeom>
          <a:solidFill>
            <a:srgbClr val="E58955"/>
          </a:solidFill>
          <a:ln w="3175" cap="flat">
            <a:no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r>
              <a:rPr lang="en-US" sz="1400" dirty="0" smtClean="0">
                <a:solidFill>
                  <a:srgbClr val="333333"/>
                </a:solidFill>
                <a:latin typeface="Calibri" charset="0"/>
                <a:ea typeface="Calibri" charset="0"/>
                <a:cs typeface="Calibri" charset="0"/>
                <a:sym typeface="Calibri" charset="0"/>
              </a:rPr>
              <a:t>VFC</a:t>
            </a:r>
          </a:p>
          <a:p>
            <a:pPr algn="ctr"/>
            <a:r>
              <a:rPr lang="en-US" sz="1400" dirty="0" smtClean="0">
                <a:solidFill>
                  <a:srgbClr val="333333"/>
                </a:solidFill>
                <a:latin typeface="Calibri" charset="0"/>
                <a:ea typeface="Calibri" charset="0"/>
                <a:cs typeface="Calibri" charset="0"/>
                <a:sym typeface="Calibri" charset="0"/>
              </a:rPr>
              <a:t>(Tenant A)</a:t>
            </a:r>
            <a:endParaRPr lang="en-US" sz="1400" dirty="0">
              <a:solidFill>
                <a:srgbClr val="333333"/>
              </a:solidFill>
              <a:latin typeface="Calibri" charset="0"/>
              <a:ea typeface="Calibri" charset="0"/>
              <a:cs typeface="Calibri" charset="0"/>
              <a:sym typeface="Calibri" charset="0"/>
            </a:endParaRPr>
          </a:p>
        </p:txBody>
      </p:sp>
      <p:sp>
        <p:nvSpPr>
          <p:cNvPr id="27" name="AutoShape 38"/>
          <p:cNvSpPr>
            <a:spLocks/>
          </p:cNvSpPr>
          <p:nvPr/>
        </p:nvSpPr>
        <p:spPr bwMode="auto">
          <a:xfrm>
            <a:off x="6824746" y="2530522"/>
            <a:ext cx="1425396" cy="532204"/>
          </a:xfrm>
          <a:prstGeom prst="roundRect">
            <a:avLst>
              <a:gd name="adj" fmla="val 16667"/>
            </a:avLst>
          </a:prstGeom>
          <a:solidFill>
            <a:srgbClr val="FFEE96"/>
          </a:solidFill>
          <a:ln w="3175" cap="flat">
            <a:no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r>
              <a:rPr lang="en-US" sz="1400" dirty="0" smtClean="0">
                <a:solidFill>
                  <a:srgbClr val="333333"/>
                </a:solidFill>
                <a:latin typeface="Calibri" charset="0"/>
                <a:ea typeface="Calibri" charset="0"/>
                <a:cs typeface="Calibri" charset="0"/>
                <a:sym typeface="Calibri" charset="0"/>
              </a:rPr>
              <a:t>VFC</a:t>
            </a:r>
          </a:p>
          <a:p>
            <a:pPr algn="ctr"/>
            <a:r>
              <a:rPr lang="en-US" sz="1400" dirty="0" smtClean="0">
                <a:solidFill>
                  <a:srgbClr val="333333"/>
                </a:solidFill>
                <a:latin typeface="Calibri" charset="0"/>
                <a:ea typeface="Calibri" charset="0"/>
                <a:cs typeface="Calibri" charset="0"/>
                <a:sym typeface="Calibri" charset="0"/>
              </a:rPr>
              <a:t>(Tenant B)</a:t>
            </a:r>
            <a:endParaRPr lang="en-US" sz="1400" dirty="0">
              <a:solidFill>
                <a:srgbClr val="333333"/>
              </a:solidFill>
              <a:latin typeface="Calibri" charset="0"/>
              <a:ea typeface="Calibri" charset="0"/>
              <a:cs typeface="Calibri" charset="0"/>
              <a:sym typeface="Calibri" charset="0"/>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999" y="4307941"/>
            <a:ext cx="1219759" cy="508233"/>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0984" y="4156510"/>
            <a:ext cx="987438" cy="768301"/>
          </a:xfrm>
          <a:prstGeom prst="rect">
            <a:avLst/>
          </a:prstGeom>
        </p:spPr>
      </p:pic>
      <p:sp>
        <p:nvSpPr>
          <p:cNvPr id="37" name="Rectangle 20"/>
          <p:cNvSpPr>
            <a:spLocks/>
          </p:cNvSpPr>
          <p:nvPr/>
        </p:nvSpPr>
        <p:spPr bwMode="auto">
          <a:xfrm>
            <a:off x="7503218" y="4200419"/>
            <a:ext cx="1282093" cy="723275"/>
          </a:xfrm>
          <a:prstGeom prst="rect">
            <a:avLst/>
          </a:prstGeom>
          <a:noFill/>
          <a:ln w="12700" cap="rnd">
            <a:noFill/>
            <a:round/>
            <a:headEnd type="none" w="med" len="med"/>
            <a:tailEnd type="none" w="med" len="med"/>
          </a:ln>
        </p:spPr>
        <p:txBody>
          <a:bodyPr wrap="square" lIns="38100" tIns="38100" rIns="38100" bIns="38100">
            <a:prstTxWarp prst="textNoShape">
              <a:avLst/>
            </a:prstTxWarp>
            <a:spAutoFit/>
          </a:bodyPr>
          <a:lstStyle/>
          <a:p>
            <a:pPr algn="ctr"/>
            <a:r>
              <a:rPr lang="en-US" sz="1400" dirty="0" err="1" smtClean="0">
                <a:solidFill>
                  <a:srgbClr val="4C4C4C"/>
                </a:solidFill>
                <a:latin typeface="Calibri" charset="0"/>
                <a:ea typeface="Calibri" charset="0"/>
                <a:cs typeface="Calibri" charset="0"/>
                <a:sym typeface="Calibri" charset="0"/>
              </a:rPr>
              <a:t>OpenFlow</a:t>
            </a:r>
            <a:r>
              <a:rPr lang="en-US" sz="1400" dirty="0" smtClean="0">
                <a:solidFill>
                  <a:srgbClr val="4C4C4C"/>
                </a:solidFill>
                <a:latin typeface="Calibri" charset="0"/>
                <a:ea typeface="Calibri" charset="0"/>
                <a:cs typeface="Calibri" charset="0"/>
                <a:sym typeface="Calibri" charset="0"/>
              </a:rPr>
              <a:t> Controller (Tenant B)</a:t>
            </a:r>
            <a:endParaRPr lang="en-US" sz="1400" dirty="0">
              <a:solidFill>
                <a:srgbClr val="4C4C4C"/>
              </a:solidFill>
              <a:latin typeface="Calibri" charset="0"/>
              <a:ea typeface="Calibri" charset="0"/>
              <a:cs typeface="Calibri" charset="0"/>
              <a:sym typeface="Calibri" charset="0"/>
            </a:endParaRPr>
          </a:p>
        </p:txBody>
      </p:sp>
      <p:sp>
        <p:nvSpPr>
          <p:cNvPr id="40" name="Rectangle 20"/>
          <p:cNvSpPr>
            <a:spLocks/>
          </p:cNvSpPr>
          <p:nvPr/>
        </p:nvSpPr>
        <p:spPr bwMode="auto">
          <a:xfrm>
            <a:off x="5263074" y="4193718"/>
            <a:ext cx="1167587" cy="723275"/>
          </a:xfrm>
          <a:prstGeom prst="rect">
            <a:avLst/>
          </a:prstGeom>
          <a:noFill/>
          <a:ln w="12700" cap="rnd">
            <a:noFill/>
            <a:round/>
            <a:headEnd type="none" w="med" len="med"/>
            <a:tailEnd type="none" w="med" len="med"/>
          </a:ln>
        </p:spPr>
        <p:txBody>
          <a:bodyPr wrap="square" lIns="38100" tIns="38100" rIns="38100" bIns="38100">
            <a:prstTxWarp prst="textNoShape">
              <a:avLst/>
            </a:prstTxWarp>
            <a:spAutoFit/>
          </a:bodyPr>
          <a:lstStyle/>
          <a:p>
            <a:pPr algn="ctr"/>
            <a:r>
              <a:rPr lang="en-US" sz="1400" dirty="0" err="1" smtClean="0">
                <a:solidFill>
                  <a:srgbClr val="4C4C4C"/>
                </a:solidFill>
                <a:latin typeface="Calibri" charset="0"/>
                <a:ea typeface="Calibri" charset="0"/>
                <a:cs typeface="Calibri" charset="0"/>
                <a:sym typeface="Calibri" charset="0"/>
              </a:rPr>
              <a:t>OpenFlow</a:t>
            </a:r>
            <a:r>
              <a:rPr lang="en-US" sz="1400" dirty="0" smtClean="0">
                <a:solidFill>
                  <a:srgbClr val="4C4C4C"/>
                </a:solidFill>
                <a:latin typeface="Calibri" charset="0"/>
                <a:ea typeface="Calibri" charset="0"/>
                <a:cs typeface="Calibri" charset="0"/>
                <a:sym typeface="Calibri" charset="0"/>
              </a:rPr>
              <a:t> Controller (Tenant A)</a:t>
            </a:r>
            <a:endParaRPr lang="en-US" sz="1400" dirty="0">
              <a:solidFill>
                <a:srgbClr val="4C4C4C"/>
              </a:solidFill>
              <a:latin typeface="Calibri" charset="0"/>
              <a:ea typeface="Calibri" charset="0"/>
              <a:cs typeface="Calibri" charset="0"/>
              <a:sym typeface="Calibri" charset="0"/>
            </a:endParaRPr>
          </a:p>
        </p:txBody>
      </p:sp>
      <p:sp>
        <p:nvSpPr>
          <p:cNvPr id="43" name="Rectangle 20"/>
          <p:cNvSpPr>
            <a:spLocks/>
          </p:cNvSpPr>
          <p:nvPr/>
        </p:nvSpPr>
        <p:spPr bwMode="auto">
          <a:xfrm>
            <a:off x="6411066" y="4109043"/>
            <a:ext cx="513080" cy="292388"/>
          </a:xfrm>
          <a:prstGeom prst="rect">
            <a:avLst/>
          </a:prstGeom>
          <a:noFill/>
          <a:ln w="12700" cap="rnd">
            <a:noFill/>
            <a:round/>
            <a:headEnd type="none" w="med" len="med"/>
            <a:tailEnd type="none" w="med" len="med"/>
          </a:ln>
        </p:spPr>
        <p:txBody>
          <a:bodyPr wrap="square" lIns="38100" tIns="38100" rIns="38100" bIns="38100">
            <a:prstTxWarp prst="textNoShape">
              <a:avLst/>
            </a:prstTxWarp>
            <a:spAutoFit/>
          </a:bodyPr>
          <a:lstStyle/>
          <a:p>
            <a:pPr algn="ctr"/>
            <a:r>
              <a:rPr lang="en-US" sz="1400" dirty="0" err="1" smtClean="0">
                <a:solidFill>
                  <a:srgbClr val="4C4C4C"/>
                </a:solidFill>
                <a:latin typeface="Calibri" charset="0"/>
                <a:ea typeface="Calibri" charset="0"/>
                <a:cs typeface="Calibri" charset="0"/>
                <a:sym typeface="Calibri" charset="0"/>
              </a:rPr>
              <a:t>Ryu</a:t>
            </a:r>
            <a:endParaRPr lang="en-US" sz="1400" dirty="0">
              <a:solidFill>
                <a:srgbClr val="4C4C4C"/>
              </a:solidFill>
              <a:latin typeface="Calibri" charset="0"/>
              <a:ea typeface="Calibri" charset="0"/>
              <a:cs typeface="Calibri" charset="0"/>
              <a:sym typeface="Calibri" charset="0"/>
            </a:endParaRP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6404" y="6248399"/>
            <a:ext cx="468392" cy="473076"/>
          </a:xfrm>
          <a:prstGeom prst="rect">
            <a:avLst/>
          </a:prstGeom>
        </p:spPr>
      </p:pic>
      <p:pic>
        <p:nvPicPr>
          <p:cNvPr id="44" name="Picture 43" descr="GENILogo.png"/>
          <p:cNvPicPr>
            <a:picLocks noChangeAspect="1"/>
          </p:cNvPicPr>
          <p:nvPr/>
        </p:nvPicPr>
        <p:blipFill>
          <a:blip r:embed="rId6"/>
          <a:stretch>
            <a:fillRect/>
          </a:stretch>
        </p:blipFill>
        <p:spPr>
          <a:xfrm>
            <a:off x="7579732" y="6248399"/>
            <a:ext cx="594824" cy="473076"/>
          </a:xfrm>
          <a:prstGeom prst="rect">
            <a:avLst/>
          </a:prstGeom>
        </p:spPr>
      </p:pic>
    </p:spTree>
    <p:extLst>
      <p:ext uri="{BB962C8B-B14F-4D97-AF65-F5344CB8AC3E}">
        <p14:creationId xmlns:p14="http://schemas.microsoft.com/office/powerpoint/2010/main" val="1156419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77046" y="2666686"/>
            <a:ext cx="5139245" cy="3448372"/>
            <a:chOff x="307181" y="1296805"/>
            <a:chExt cx="1391481" cy="1643843"/>
          </a:xfrm>
        </p:grpSpPr>
        <p:sp>
          <p:nvSpPr>
            <p:cNvPr id="6" name="AutoShape 13"/>
            <p:cNvSpPr>
              <a:spLocks/>
            </p:cNvSpPr>
            <p:nvPr/>
          </p:nvSpPr>
          <p:spPr bwMode="auto">
            <a:xfrm>
              <a:off x="311187" y="1303419"/>
              <a:ext cx="1387475" cy="1637229"/>
            </a:xfrm>
            <a:prstGeom prst="roundRect">
              <a:avLst>
                <a:gd name="adj" fmla="val 16667"/>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endParaRPr lang="en-US" dirty="0"/>
            </a:p>
          </p:txBody>
        </p:sp>
        <p:sp>
          <p:nvSpPr>
            <p:cNvPr id="7" name="Rectangle 14"/>
            <p:cNvSpPr>
              <a:spLocks/>
            </p:cNvSpPr>
            <p:nvPr/>
          </p:nvSpPr>
          <p:spPr bwMode="auto">
            <a:xfrm>
              <a:off x="307181" y="1296805"/>
              <a:ext cx="1375569" cy="1618178"/>
            </a:xfrm>
            <a:prstGeom prst="rect">
              <a:avLst/>
            </a:prstGeom>
            <a:noFill/>
            <a:ln w="12700" cap="flat">
              <a:noFill/>
              <a:miter lim="800000"/>
              <a:headEnd type="none" w="med" len="med"/>
              <a:tailEnd type="none" w="med" len="med"/>
            </a:ln>
          </p:spPr>
          <p:txBody>
            <a:bodyPr lIns="38100" tIns="38100" rIns="38100" bIns="38100" anchor="ctr">
              <a:prstTxWarp prst="textNoShape">
                <a:avLst/>
              </a:prstTxWarp>
            </a:bodyPr>
            <a:lstStyle/>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r>
                <a:rPr lang="en-US" sz="1800" dirty="0" smtClean="0">
                  <a:solidFill>
                    <a:srgbClr val="333333"/>
                  </a:solidFill>
                  <a:latin typeface="Calibri" charset="0"/>
                  <a:ea typeface="Calibri" charset="0"/>
                  <a:cs typeface="Calibri" charset="0"/>
                  <a:sym typeface="Calibri" charset="0"/>
                </a:rPr>
                <a:t>Standard Cloud Unit</a:t>
              </a:r>
            </a:p>
          </p:txBody>
        </p:sp>
      </p:grpSp>
      <p:sp>
        <p:nvSpPr>
          <p:cNvPr id="2" name="Title 1"/>
          <p:cNvSpPr>
            <a:spLocks noGrp="1"/>
          </p:cNvSpPr>
          <p:nvPr>
            <p:ph type="title"/>
          </p:nvPr>
        </p:nvSpPr>
        <p:spPr/>
        <p:txBody>
          <a:bodyPr/>
          <a:lstStyle/>
          <a:p>
            <a:r>
              <a:rPr lang="en-US" dirty="0" smtClean="0"/>
              <a:t>Chameleon: SDN Experiments</a:t>
            </a:r>
            <a:endParaRPr lang="en-US" dirty="0"/>
          </a:p>
        </p:txBody>
      </p:sp>
      <p:sp>
        <p:nvSpPr>
          <p:cNvPr id="3" name="Content Placeholder 2"/>
          <p:cNvSpPr>
            <a:spLocks noGrp="1"/>
          </p:cNvSpPr>
          <p:nvPr>
            <p:ph idx="1"/>
          </p:nvPr>
        </p:nvSpPr>
        <p:spPr>
          <a:xfrm>
            <a:off x="93136" y="1476201"/>
            <a:ext cx="3911362" cy="4384271"/>
          </a:xfrm>
        </p:spPr>
        <p:txBody>
          <a:bodyPr>
            <a:normAutofit fontScale="85000" lnSpcReduction="20000"/>
          </a:bodyPr>
          <a:lstStyle/>
          <a:p>
            <a:r>
              <a:rPr lang="en-US" dirty="0" smtClean="0"/>
              <a:t>Chameleon Networking</a:t>
            </a:r>
            <a:endParaRPr lang="en-US" dirty="0"/>
          </a:p>
          <a:p>
            <a:pPr lvl="1"/>
            <a:r>
              <a:rPr lang="en-US" dirty="0"/>
              <a:t>RENCI added to the team</a:t>
            </a:r>
          </a:p>
          <a:p>
            <a:r>
              <a:rPr lang="en-US" dirty="0"/>
              <a:t>Hardware Network Isolation</a:t>
            </a:r>
          </a:p>
          <a:p>
            <a:pPr lvl="1"/>
            <a:r>
              <a:rPr lang="en-US" dirty="0" err="1"/>
              <a:t>Corsa</a:t>
            </a:r>
            <a:r>
              <a:rPr lang="en-US" dirty="0"/>
              <a:t> DP2000 series</a:t>
            </a:r>
          </a:p>
          <a:p>
            <a:pPr lvl="1"/>
            <a:r>
              <a:rPr lang="en-US" dirty="0" err="1"/>
              <a:t>OpenFlow</a:t>
            </a:r>
            <a:r>
              <a:rPr lang="en-US" dirty="0"/>
              <a:t> v1.3 </a:t>
            </a:r>
          </a:p>
          <a:p>
            <a:pPr lvl="1"/>
            <a:r>
              <a:rPr lang="en-US" dirty="0"/>
              <a:t>Sliceable Network Hardware</a:t>
            </a:r>
          </a:p>
          <a:p>
            <a:pPr lvl="1"/>
            <a:r>
              <a:rPr lang="en-US" dirty="0"/>
              <a:t>Tenant controlled Virtual Forwarding Contexts (VFC</a:t>
            </a:r>
            <a:r>
              <a:rPr lang="en-US" dirty="0" smtClean="0"/>
              <a:t>)</a:t>
            </a:r>
            <a:endParaRPr lang="en-US" dirty="0"/>
          </a:p>
          <a:p>
            <a:r>
              <a:rPr lang="en-US" dirty="0" smtClean="0"/>
              <a:t>Isolated Tenant Networks</a:t>
            </a:r>
          </a:p>
          <a:p>
            <a:pPr lvl="1"/>
            <a:r>
              <a:rPr lang="en-US" dirty="0" smtClean="0"/>
              <a:t>BYOC </a:t>
            </a:r>
            <a:r>
              <a:rPr lang="mr-IN" dirty="0"/>
              <a:t>–</a:t>
            </a:r>
            <a:r>
              <a:rPr lang="en-US" dirty="0"/>
              <a:t> Bring your own </a:t>
            </a:r>
            <a:r>
              <a:rPr lang="en-US" dirty="0" smtClean="0"/>
              <a:t>controller</a:t>
            </a:r>
            <a:endParaRPr lang="en-US" dirty="0">
              <a:solidFill>
                <a:schemeClr val="tx1"/>
              </a:solidFill>
            </a:endParaRPr>
          </a:p>
          <a:p>
            <a:r>
              <a:rPr lang="en-US" dirty="0" smtClean="0"/>
              <a:t>Wide-area Stitching</a:t>
            </a:r>
          </a:p>
          <a:p>
            <a:pPr lvl="1"/>
            <a:r>
              <a:rPr lang="en-US" dirty="0" smtClean="0"/>
              <a:t>Between </a:t>
            </a:r>
            <a:r>
              <a:rPr lang="en-US" dirty="0"/>
              <a:t>Chameleon Sites (100 </a:t>
            </a:r>
            <a:r>
              <a:rPr lang="en-US" dirty="0" err="1"/>
              <a:t>Gbps</a:t>
            </a:r>
            <a:r>
              <a:rPr lang="en-US" dirty="0" smtClean="0"/>
              <a:t>)</a:t>
            </a:r>
          </a:p>
          <a:p>
            <a:pPr lvl="1"/>
            <a:r>
              <a:rPr lang="en-US" sz="2600" dirty="0" err="1" smtClean="0"/>
              <a:t>ExoGENI</a:t>
            </a:r>
            <a:endParaRPr lang="en-US" sz="2600" dirty="0" smtClean="0"/>
          </a:p>
          <a:p>
            <a:pPr lvl="1"/>
            <a:r>
              <a:rPr lang="en-US" sz="2600" dirty="0" smtClean="0"/>
              <a:t>Campus networks (</a:t>
            </a:r>
            <a:r>
              <a:rPr lang="en-US" sz="2600" dirty="0" err="1" smtClean="0"/>
              <a:t>ScienceDM</a:t>
            </a:r>
            <a:r>
              <a:rPr lang="en-US" dirty="0" err="1" smtClean="0"/>
              <a:t>Zs</a:t>
            </a:r>
            <a:r>
              <a:rPr lang="en-US" dirty="0" smtClean="0"/>
              <a:t>)</a:t>
            </a:r>
            <a:endParaRPr lang="en-US" sz="3000" dirty="0" smtClean="0"/>
          </a:p>
          <a:p>
            <a:pPr lvl="1"/>
            <a:endParaRPr lang="en-US" sz="2600" dirty="0" smtClean="0"/>
          </a:p>
          <a:p>
            <a:pPr lvl="1"/>
            <a:endParaRPr lang="en-US" sz="2600" dirty="0"/>
          </a:p>
        </p:txBody>
      </p:sp>
      <p:sp>
        <p:nvSpPr>
          <p:cNvPr id="11" name="Rectangle 43"/>
          <p:cNvSpPr>
            <a:spLocks/>
          </p:cNvSpPr>
          <p:nvPr/>
        </p:nvSpPr>
        <p:spPr bwMode="auto">
          <a:xfrm>
            <a:off x="4181475" y="2686422"/>
            <a:ext cx="4819649" cy="1309553"/>
          </a:xfrm>
          <a:prstGeom prst="rect">
            <a:avLst/>
          </a:prstGeom>
          <a:solidFill>
            <a:schemeClr val="accent1">
              <a:lumMod val="40000"/>
              <a:lumOff val="60000"/>
              <a:alpha val="33000"/>
            </a:schemeClr>
          </a:solidFill>
          <a:ln w="6350" cap="flat">
            <a:solidFill>
              <a:schemeClr val="bg1"/>
            </a:solidFill>
            <a:prstDash val="solid"/>
            <a:miter lim="800000"/>
            <a:headEnd type="none" w="med" len="med"/>
            <a:tailEnd type="none" w="med" len="med"/>
          </a:ln>
        </p:spPr>
        <p:txBody>
          <a:bodyPr lIns="165100" tIns="165100" rIns="165100" bIns="165100">
            <a:prstTxWarp prst="textNoShape">
              <a:avLst/>
            </a:prstTxWarp>
          </a:bodyPr>
          <a:lstStyle/>
          <a:p>
            <a:pPr algn="ctr"/>
            <a:endParaRPr lang="en-US" sz="1600" dirty="0">
              <a:solidFill>
                <a:srgbClr val="595959"/>
              </a:solidFill>
              <a:latin typeface="Calibri" charset="0"/>
              <a:ea typeface="Calibri" charset="0"/>
              <a:cs typeface="Calibri" charset="0"/>
              <a:sym typeface="Calibri" charset="0"/>
            </a:endParaRPr>
          </a:p>
        </p:txBody>
      </p:sp>
      <p:sp>
        <p:nvSpPr>
          <p:cNvPr id="9" name="Rectangle 20"/>
          <p:cNvSpPr>
            <a:spLocks/>
          </p:cNvSpPr>
          <p:nvPr/>
        </p:nvSpPr>
        <p:spPr bwMode="auto">
          <a:xfrm>
            <a:off x="4209234" y="2662144"/>
            <a:ext cx="2817821" cy="861774"/>
          </a:xfrm>
          <a:prstGeom prst="rect">
            <a:avLst/>
          </a:prstGeom>
          <a:noFill/>
          <a:ln w="12700" cap="rnd">
            <a:noFill/>
            <a:round/>
            <a:headEnd type="none" w="med" len="med"/>
            <a:tailEnd type="none" w="med" len="med"/>
          </a:ln>
        </p:spPr>
        <p:txBody>
          <a:bodyPr wrap="square" lIns="38100" tIns="38100" rIns="38100" bIns="38100">
            <a:prstTxWarp prst="textNoShape">
              <a:avLst/>
            </a:prstTxWarp>
            <a:spAutoFit/>
          </a:bodyPr>
          <a:lstStyle/>
          <a:p>
            <a:pPr algn="l"/>
            <a:r>
              <a:rPr lang="en-US" sz="1700" dirty="0" err="1" smtClean="0">
                <a:solidFill>
                  <a:srgbClr val="4C4C4C"/>
                </a:solidFill>
                <a:latin typeface="Calibri" charset="0"/>
                <a:ea typeface="Calibri" charset="0"/>
                <a:cs typeface="Calibri" charset="0"/>
                <a:sym typeface="Calibri" charset="0"/>
              </a:rPr>
              <a:t>Corsa</a:t>
            </a:r>
            <a:r>
              <a:rPr lang="en-US" sz="1700" dirty="0" smtClean="0">
                <a:solidFill>
                  <a:srgbClr val="4C4C4C"/>
                </a:solidFill>
                <a:latin typeface="Calibri" charset="0"/>
                <a:ea typeface="Calibri" charset="0"/>
                <a:cs typeface="Calibri" charset="0"/>
                <a:sym typeface="Calibri" charset="0"/>
              </a:rPr>
              <a:t> </a:t>
            </a:r>
          </a:p>
          <a:p>
            <a:pPr algn="l"/>
            <a:r>
              <a:rPr lang="en-US" sz="1700" dirty="0" smtClean="0">
                <a:solidFill>
                  <a:srgbClr val="4C4C4C"/>
                </a:solidFill>
                <a:latin typeface="Calibri" charset="0"/>
                <a:ea typeface="Calibri" charset="0"/>
                <a:cs typeface="Calibri" charset="0"/>
                <a:sym typeface="Calibri" charset="0"/>
              </a:rPr>
              <a:t>DP2400</a:t>
            </a:r>
          </a:p>
          <a:p>
            <a:pPr algn="l"/>
            <a:r>
              <a:rPr lang="en-US" sz="1700" dirty="0" smtClean="0">
                <a:solidFill>
                  <a:srgbClr val="4C4C4C"/>
                </a:solidFill>
                <a:latin typeface="Calibri" charset="0"/>
                <a:ea typeface="Calibri" charset="0"/>
                <a:cs typeface="Calibri" charset="0"/>
                <a:sym typeface="Calibri" charset="0"/>
              </a:rPr>
              <a:t>Switch</a:t>
            </a:r>
            <a:endParaRPr lang="en-US" sz="1700" dirty="0">
              <a:solidFill>
                <a:srgbClr val="4C4C4C"/>
              </a:solidFill>
              <a:latin typeface="Calibri" charset="0"/>
              <a:ea typeface="Calibri" charset="0"/>
              <a:cs typeface="Calibri" charset="0"/>
              <a:sym typeface="Calibri" charset="0"/>
            </a:endParaRPr>
          </a:p>
        </p:txBody>
      </p:sp>
      <p:sp>
        <p:nvSpPr>
          <p:cNvPr id="28" name="Line 33"/>
          <p:cNvSpPr>
            <a:spLocks noChangeShapeType="1"/>
          </p:cNvSpPr>
          <p:nvPr/>
        </p:nvSpPr>
        <p:spPr bwMode="auto">
          <a:xfrm rot="10800000" flipV="1">
            <a:off x="5257403" y="3811075"/>
            <a:ext cx="2" cy="376952"/>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41" name="Line 33"/>
          <p:cNvSpPr>
            <a:spLocks noChangeShapeType="1"/>
          </p:cNvSpPr>
          <p:nvPr/>
        </p:nvSpPr>
        <p:spPr bwMode="auto">
          <a:xfrm rot="10800000">
            <a:off x="5459745" y="3809117"/>
            <a:ext cx="14654" cy="1184515"/>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42" name="Line 33"/>
          <p:cNvSpPr>
            <a:spLocks noChangeShapeType="1"/>
          </p:cNvSpPr>
          <p:nvPr/>
        </p:nvSpPr>
        <p:spPr bwMode="auto">
          <a:xfrm rot="10800000" flipH="1">
            <a:off x="7740505" y="3779064"/>
            <a:ext cx="0" cy="1122456"/>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61" name="Rectangle 20"/>
          <p:cNvSpPr>
            <a:spLocks/>
          </p:cNvSpPr>
          <p:nvPr/>
        </p:nvSpPr>
        <p:spPr bwMode="auto">
          <a:xfrm>
            <a:off x="7071338" y="3565445"/>
            <a:ext cx="1282093" cy="292388"/>
          </a:xfrm>
          <a:prstGeom prst="rect">
            <a:avLst/>
          </a:prstGeom>
          <a:noFill/>
          <a:ln w="12700" cap="rnd">
            <a:noFill/>
            <a:round/>
            <a:headEnd type="none" w="med" len="med"/>
            <a:tailEnd type="none" w="med" len="med"/>
          </a:ln>
        </p:spPr>
        <p:txBody>
          <a:bodyPr wrap="square" lIns="38100" tIns="38100" rIns="38100" bIns="38100">
            <a:prstTxWarp prst="textNoShape">
              <a:avLst/>
            </a:prstTxWarp>
            <a:spAutoFit/>
          </a:bodyPr>
          <a:lstStyle/>
          <a:p>
            <a:pPr algn="ctr"/>
            <a:endParaRPr lang="en-US" sz="1400" dirty="0">
              <a:solidFill>
                <a:srgbClr val="4C4C4C"/>
              </a:solidFill>
              <a:latin typeface="Calibri" charset="0"/>
              <a:ea typeface="Calibri" charset="0"/>
              <a:cs typeface="Calibri" charset="0"/>
              <a:sym typeface="Calibri"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097" y="2787625"/>
            <a:ext cx="3113153" cy="716026"/>
          </a:xfrm>
          <a:prstGeom prst="rect">
            <a:avLst/>
          </a:prstGeom>
        </p:spPr>
      </p:pic>
      <p:sp>
        <p:nvSpPr>
          <p:cNvPr id="68" name="Line 33"/>
          <p:cNvSpPr>
            <a:spLocks noChangeShapeType="1"/>
          </p:cNvSpPr>
          <p:nvPr/>
        </p:nvSpPr>
        <p:spPr bwMode="auto">
          <a:xfrm rot="10800000" flipH="1">
            <a:off x="7744338" y="2298049"/>
            <a:ext cx="0" cy="1122456"/>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71" name="Line 33"/>
          <p:cNvSpPr>
            <a:spLocks noChangeShapeType="1"/>
          </p:cNvSpPr>
          <p:nvPr/>
        </p:nvSpPr>
        <p:spPr bwMode="auto">
          <a:xfrm rot="10800000" flipH="1">
            <a:off x="5427707" y="2241052"/>
            <a:ext cx="0" cy="1122456"/>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72" name="Line 33"/>
          <p:cNvSpPr>
            <a:spLocks noChangeShapeType="1"/>
          </p:cNvSpPr>
          <p:nvPr/>
        </p:nvSpPr>
        <p:spPr bwMode="auto">
          <a:xfrm rot="10800000" flipH="1">
            <a:off x="5257402" y="1496461"/>
            <a:ext cx="0" cy="363043"/>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73" name="Rectangle 72"/>
          <p:cNvSpPr>
            <a:spLocks/>
          </p:cNvSpPr>
          <p:nvPr/>
        </p:nvSpPr>
        <p:spPr bwMode="auto">
          <a:xfrm>
            <a:off x="3531889" y="1139083"/>
            <a:ext cx="3201197" cy="292388"/>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1400" smtClean="0">
                <a:solidFill>
                  <a:srgbClr val="333333"/>
                </a:solidFill>
                <a:latin typeface="Arial Unicode MS" charset="0"/>
                <a:ea typeface="Arial Unicode MS" charset="0"/>
                <a:cs typeface="Arial Unicode MS" charset="0"/>
                <a:sym typeface="Arial Unicode MS" charset="0"/>
              </a:rPr>
              <a:t>Internet 2 AL2S, GENI</a:t>
            </a:r>
            <a:r>
              <a:rPr lang="en-US" sz="1400" dirty="0">
                <a:solidFill>
                  <a:srgbClr val="333333"/>
                </a:solidFill>
                <a:latin typeface="Arial Unicode MS" charset="0"/>
                <a:ea typeface="Arial Unicode MS" charset="0"/>
                <a:cs typeface="Arial Unicode MS" charset="0"/>
                <a:sym typeface="Arial Unicode MS" charset="0"/>
              </a:rPr>
              <a:t>, Future Partners</a:t>
            </a:r>
          </a:p>
        </p:txBody>
      </p:sp>
      <p:sp>
        <p:nvSpPr>
          <p:cNvPr id="75" name="Rectangle 20"/>
          <p:cNvSpPr>
            <a:spLocks/>
          </p:cNvSpPr>
          <p:nvPr/>
        </p:nvSpPr>
        <p:spPr bwMode="auto">
          <a:xfrm>
            <a:off x="8107432" y="2361219"/>
            <a:ext cx="773112" cy="342900"/>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1700" dirty="0">
                <a:solidFill>
                  <a:srgbClr val="4C4C4C"/>
                </a:solidFill>
                <a:latin typeface="Calibri" charset="0"/>
                <a:ea typeface="Calibri" charset="0"/>
                <a:cs typeface="Calibri" charset="0"/>
                <a:sym typeface="Calibri" charset="0"/>
              </a:rPr>
              <a:t>Chicago</a:t>
            </a:r>
          </a:p>
        </p:txBody>
      </p:sp>
      <p:sp>
        <p:nvSpPr>
          <p:cNvPr id="76" name="Rectangle 20"/>
          <p:cNvSpPr>
            <a:spLocks/>
          </p:cNvSpPr>
          <p:nvPr/>
        </p:nvSpPr>
        <p:spPr bwMode="auto">
          <a:xfrm>
            <a:off x="8194599" y="1551152"/>
            <a:ext cx="637226" cy="338554"/>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1700" dirty="0" smtClean="0">
                <a:solidFill>
                  <a:srgbClr val="4C4C4C"/>
                </a:solidFill>
                <a:latin typeface="Calibri" charset="0"/>
                <a:ea typeface="Calibri" charset="0"/>
                <a:cs typeface="Calibri" charset="0"/>
                <a:sym typeface="Calibri" charset="0"/>
              </a:rPr>
              <a:t>Austin</a:t>
            </a:r>
            <a:endParaRPr lang="en-US" sz="1700" dirty="0">
              <a:solidFill>
                <a:srgbClr val="4C4C4C"/>
              </a:solidFill>
              <a:latin typeface="Calibri" charset="0"/>
              <a:ea typeface="Calibri" charset="0"/>
              <a:cs typeface="Calibri" charset="0"/>
              <a:sym typeface="Calibri" charset="0"/>
            </a:endParaRPr>
          </a:p>
        </p:txBody>
      </p:sp>
      <p:sp>
        <p:nvSpPr>
          <p:cNvPr id="15" name="AutoShape 38"/>
          <p:cNvSpPr>
            <a:spLocks/>
          </p:cNvSpPr>
          <p:nvPr/>
        </p:nvSpPr>
        <p:spPr bwMode="auto">
          <a:xfrm>
            <a:off x="4455866" y="4155790"/>
            <a:ext cx="910919" cy="662288"/>
          </a:xfrm>
          <a:prstGeom prst="roundRect">
            <a:avLst>
              <a:gd name="adj" fmla="val 16667"/>
            </a:avLst>
          </a:prstGeom>
          <a:solidFill>
            <a:srgbClr val="E58955"/>
          </a:solidFill>
          <a:ln w="3175" cap="flat">
            <a:solidFill>
              <a:schemeClr val="tx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r>
              <a:rPr lang="en-US" sz="1400" dirty="0" smtClean="0">
                <a:solidFill>
                  <a:srgbClr val="333333"/>
                </a:solidFill>
                <a:latin typeface="Calibri" charset="0"/>
                <a:ea typeface="Calibri" charset="0"/>
                <a:cs typeface="Calibri" charset="0"/>
                <a:sym typeface="Calibri" charset="0"/>
              </a:rPr>
              <a:t>Compute</a:t>
            </a:r>
          </a:p>
          <a:p>
            <a:pPr algn="ctr"/>
            <a:r>
              <a:rPr lang="en-US" sz="1400" dirty="0" smtClean="0">
                <a:solidFill>
                  <a:srgbClr val="333333"/>
                </a:solidFill>
                <a:latin typeface="Calibri" charset="0"/>
                <a:ea typeface="Calibri" charset="0"/>
                <a:cs typeface="Calibri" charset="0"/>
                <a:sym typeface="Calibri" charset="0"/>
              </a:rPr>
              <a:t>Node</a:t>
            </a:r>
          </a:p>
          <a:p>
            <a:pPr algn="ctr"/>
            <a:r>
              <a:rPr lang="en-US" sz="1400" dirty="0" smtClean="0">
                <a:solidFill>
                  <a:srgbClr val="333333"/>
                </a:solidFill>
                <a:latin typeface="Calibri" charset="0"/>
                <a:ea typeface="Calibri" charset="0"/>
                <a:cs typeface="Calibri" charset="0"/>
                <a:sym typeface="Calibri" charset="0"/>
              </a:rPr>
              <a:t>(Tenant A)</a:t>
            </a:r>
            <a:endParaRPr lang="en-US" sz="1400" dirty="0">
              <a:solidFill>
                <a:srgbClr val="333333"/>
              </a:solidFill>
              <a:latin typeface="Calibri" charset="0"/>
              <a:ea typeface="Calibri" charset="0"/>
              <a:cs typeface="Calibri" charset="0"/>
              <a:sym typeface="Calibri" charset="0"/>
            </a:endParaRPr>
          </a:p>
        </p:txBody>
      </p:sp>
      <p:sp>
        <p:nvSpPr>
          <p:cNvPr id="39" name="AutoShape 38"/>
          <p:cNvSpPr>
            <a:spLocks/>
          </p:cNvSpPr>
          <p:nvPr/>
        </p:nvSpPr>
        <p:spPr bwMode="auto">
          <a:xfrm>
            <a:off x="4198087" y="4900778"/>
            <a:ext cx="2381551" cy="820544"/>
          </a:xfrm>
          <a:prstGeom prst="roundRect">
            <a:avLst>
              <a:gd name="adj" fmla="val 16667"/>
            </a:avLst>
          </a:prstGeom>
          <a:solidFill>
            <a:srgbClr val="E58955"/>
          </a:solidFill>
          <a:ln w="3175" cap="flat">
            <a:solidFill>
              <a:srgbClr val="4C4C4C"/>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r"/>
            <a:endParaRPr lang="en-US" sz="1400" dirty="0">
              <a:solidFill>
                <a:srgbClr val="333333"/>
              </a:solidFill>
              <a:latin typeface="Calibri" charset="0"/>
              <a:ea typeface="Calibri" charset="0"/>
              <a:cs typeface="Calibri" charset="0"/>
              <a:sym typeface="Calibri" charset="0"/>
            </a:endParaRPr>
          </a:p>
        </p:txBody>
      </p:sp>
      <p:sp>
        <p:nvSpPr>
          <p:cNvPr id="36" name="AutoShape 38"/>
          <p:cNvSpPr>
            <a:spLocks/>
          </p:cNvSpPr>
          <p:nvPr/>
        </p:nvSpPr>
        <p:spPr bwMode="auto">
          <a:xfrm>
            <a:off x="6635762" y="4873062"/>
            <a:ext cx="2365362" cy="875044"/>
          </a:xfrm>
          <a:prstGeom prst="roundRect">
            <a:avLst>
              <a:gd name="adj" fmla="val 16667"/>
            </a:avLst>
          </a:prstGeom>
          <a:solidFill>
            <a:srgbClr val="FFEE96"/>
          </a:solidFill>
          <a:ln w="3175" cap="flat">
            <a:solidFill>
              <a:srgbClr val="4C4C4C"/>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r"/>
            <a:endParaRPr lang="en-US" sz="1400" dirty="0">
              <a:solidFill>
                <a:srgbClr val="333333"/>
              </a:solidFill>
              <a:latin typeface="Calibri" charset="0"/>
              <a:ea typeface="Calibri" charset="0"/>
              <a:cs typeface="Calibri" charset="0"/>
              <a:sym typeface="Calibri" charset="0"/>
            </a:endParaRP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504" y="5052952"/>
            <a:ext cx="1219759" cy="508233"/>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6489" y="4901521"/>
            <a:ext cx="987438" cy="768301"/>
          </a:xfrm>
          <a:prstGeom prst="rect">
            <a:avLst/>
          </a:prstGeom>
        </p:spPr>
      </p:pic>
      <p:sp>
        <p:nvSpPr>
          <p:cNvPr id="37" name="Rectangle 20"/>
          <p:cNvSpPr>
            <a:spLocks/>
          </p:cNvSpPr>
          <p:nvPr/>
        </p:nvSpPr>
        <p:spPr bwMode="auto">
          <a:xfrm>
            <a:off x="7688723" y="4945430"/>
            <a:ext cx="1282093" cy="723275"/>
          </a:xfrm>
          <a:prstGeom prst="rect">
            <a:avLst/>
          </a:prstGeom>
          <a:noFill/>
          <a:ln w="12700" cap="rnd">
            <a:noFill/>
            <a:round/>
            <a:headEnd type="none" w="med" len="med"/>
            <a:tailEnd type="none" w="med" len="med"/>
          </a:ln>
        </p:spPr>
        <p:txBody>
          <a:bodyPr wrap="square" lIns="38100" tIns="38100" rIns="38100" bIns="38100">
            <a:prstTxWarp prst="textNoShape">
              <a:avLst/>
            </a:prstTxWarp>
            <a:spAutoFit/>
          </a:bodyPr>
          <a:lstStyle/>
          <a:p>
            <a:pPr algn="ctr"/>
            <a:r>
              <a:rPr lang="en-US" sz="1400" dirty="0" err="1" smtClean="0">
                <a:solidFill>
                  <a:srgbClr val="4C4C4C"/>
                </a:solidFill>
                <a:latin typeface="Calibri" charset="0"/>
                <a:ea typeface="Calibri" charset="0"/>
                <a:cs typeface="Calibri" charset="0"/>
                <a:sym typeface="Calibri" charset="0"/>
              </a:rPr>
              <a:t>OpenFlow</a:t>
            </a:r>
            <a:r>
              <a:rPr lang="en-US" sz="1400" dirty="0" smtClean="0">
                <a:solidFill>
                  <a:srgbClr val="4C4C4C"/>
                </a:solidFill>
                <a:latin typeface="Calibri" charset="0"/>
                <a:ea typeface="Calibri" charset="0"/>
                <a:cs typeface="Calibri" charset="0"/>
                <a:sym typeface="Calibri" charset="0"/>
              </a:rPr>
              <a:t> Controller (Tenant B)</a:t>
            </a:r>
            <a:endParaRPr lang="en-US" sz="1400" dirty="0">
              <a:solidFill>
                <a:srgbClr val="4C4C4C"/>
              </a:solidFill>
              <a:latin typeface="Calibri" charset="0"/>
              <a:ea typeface="Calibri" charset="0"/>
              <a:cs typeface="Calibri" charset="0"/>
              <a:sym typeface="Calibri" charset="0"/>
            </a:endParaRPr>
          </a:p>
        </p:txBody>
      </p:sp>
      <p:sp>
        <p:nvSpPr>
          <p:cNvPr id="40" name="Rectangle 20"/>
          <p:cNvSpPr>
            <a:spLocks/>
          </p:cNvSpPr>
          <p:nvPr/>
        </p:nvSpPr>
        <p:spPr bwMode="auto">
          <a:xfrm>
            <a:off x="5448579" y="4948947"/>
            <a:ext cx="1167587" cy="723275"/>
          </a:xfrm>
          <a:prstGeom prst="rect">
            <a:avLst/>
          </a:prstGeom>
          <a:noFill/>
          <a:ln w="12700" cap="rnd">
            <a:noFill/>
            <a:round/>
            <a:headEnd type="none" w="med" len="med"/>
            <a:tailEnd type="none" w="med" len="med"/>
          </a:ln>
        </p:spPr>
        <p:txBody>
          <a:bodyPr wrap="square" lIns="38100" tIns="38100" rIns="38100" bIns="38100">
            <a:prstTxWarp prst="textNoShape">
              <a:avLst/>
            </a:prstTxWarp>
            <a:spAutoFit/>
          </a:bodyPr>
          <a:lstStyle/>
          <a:p>
            <a:pPr algn="ctr"/>
            <a:r>
              <a:rPr lang="en-US" sz="1400" dirty="0" err="1" smtClean="0">
                <a:solidFill>
                  <a:srgbClr val="4C4C4C"/>
                </a:solidFill>
                <a:latin typeface="Calibri" charset="0"/>
                <a:ea typeface="Calibri" charset="0"/>
                <a:cs typeface="Calibri" charset="0"/>
                <a:sym typeface="Calibri" charset="0"/>
              </a:rPr>
              <a:t>OpenFlow</a:t>
            </a:r>
            <a:r>
              <a:rPr lang="en-US" sz="1400" dirty="0" smtClean="0">
                <a:solidFill>
                  <a:srgbClr val="4C4C4C"/>
                </a:solidFill>
                <a:latin typeface="Calibri" charset="0"/>
                <a:ea typeface="Calibri" charset="0"/>
                <a:cs typeface="Calibri" charset="0"/>
                <a:sym typeface="Calibri" charset="0"/>
              </a:rPr>
              <a:t> Controller (Tenant A)</a:t>
            </a:r>
            <a:endParaRPr lang="en-US" sz="1400" dirty="0">
              <a:solidFill>
                <a:srgbClr val="4C4C4C"/>
              </a:solidFill>
              <a:latin typeface="Calibri" charset="0"/>
              <a:ea typeface="Calibri" charset="0"/>
              <a:cs typeface="Calibri" charset="0"/>
              <a:sym typeface="Calibri" charset="0"/>
            </a:endParaRPr>
          </a:p>
        </p:txBody>
      </p:sp>
      <p:sp>
        <p:nvSpPr>
          <p:cNvPr id="43" name="Rectangle 20"/>
          <p:cNvSpPr>
            <a:spLocks/>
          </p:cNvSpPr>
          <p:nvPr/>
        </p:nvSpPr>
        <p:spPr bwMode="auto">
          <a:xfrm>
            <a:off x="6596571" y="4854054"/>
            <a:ext cx="513080" cy="292388"/>
          </a:xfrm>
          <a:prstGeom prst="rect">
            <a:avLst/>
          </a:prstGeom>
          <a:noFill/>
          <a:ln w="12700" cap="rnd">
            <a:noFill/>
            <a:round/>
            <a:headEnd type="none" w="med" len="med"/>
            <a:tailEnd type="none" w="med" len="med"/>
          </a:ln>
        </p:spPr>
        <p:txBody>
          <a:bodyPr wrap="square" lIns="38100" tIns="38100" rIns="38100" bIns="38100">
            <a:prstTxWarp prst="textNoShape">
              <a:avLst/>
            </a:prstTxWarp>
            <a:spAutoFit/>
          </a:bodyPr>
          <a:lstStyle/>
          <a:p>
            <a:pPr algn="ctr"/>
            <a:r>
              <a:rPr lang="en-US" sz="1400" dirty="0" err="1" smtClean="0">
                <a:solidFill>
                  <a:srgbClr val="4C4C4C"/>
                </a:solidFill>
                <a:latin typeface="Calibri" charset="0"/>
                <a:ea typeface="Calibri" charset="0"/>
                <a:cs typeface="Calibri" charset="0"/>
                <a:sym typeface="Calibri" charset="0"/>
              </a:rPr>
              <a:t>Ryu</a:t>
            </a:r>
            <a:endParaRPr lang="en-US" sz="1400" dirty="0">
              <a:solidFill>
                <a:srgbClr val="4C4C4C"/>
              </a:solidFill>
              <a:latin typeface="Calibri" charset="0"/>
              <a:ea typeface="Calibri" charset="0"/>
              <a:cs typeface="Calibri" charset="0"/>
              <a:sym typeface="Calibri" charset="0"/>
            </a:endParaRPr>
          </a:p>
        </p:txBody>
      </p:sp>
      <p:sp>
        <p:nvSpPr>
          <p:cNvPr id="50" name="Line 33"/>
          <p:cNvSpPr>
            <a:spLocks noChangeShapeType="1"/>
          </p:cNvSpPr>
          <p:nvPr/>
        </p:nvSpPr>
        <p:spPr bwMode="auto">
          <a:xfrm rot="10800000" flipV="1">
            <a:off x="5958775" y="3788521"/>
            <a:ext cx="2" cy="376952"/>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26" name="AutoShape 38"/>
          <p:cNvSpPr>
            <a:spLocks/>
          </p:cNvSpPr>
          <p:nvPr/>
        </p:nvSpPr>
        <p:spPr bwMode="auto">
          <a:xfrm>
            <a:off x="4975404" y="3295096"/>
            <a:ext cx="1425396" cy="532204"/>
          </a:xfrm>
          <a:prstGeom prst="roundRect">
            <a:avLst>
              <a:gd name="adj" fmla="val 16667"/>
            </a:avLst>
          </a:prstGeom>
          <a:solidFill>
            <a:srgbClr val="E58955"/>
          </a:solidFill>
          <a:ln w="3175" cap="flat">
            <a:solidFill>
              <a:schemeClr val="tx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r>
              <a:rPr lang="en-US" sz="1400" dirty="0" smtClean="0">
                <a:solidFill>
                  <a:srgbClr val="333333"/>
                </a:solidFill>
                <a:latin typeface="Calibri" charset="0"/>
                <a:ea typeface="Calibri" charset="0"/>
                <a:cs typeface="Calibri" charset="0"/>
                <a:sym typeface="Calibri" charset="0"/>
              </a:rPr>
              <a:t>VFC</a:t>
            </a:r>
          </a:p>
          <a:p>
            <a:pPr algn="ctr"/>
            <a:r>
              <a:rPr lang="en-US" sz="1400" dirty="0" smtClean="0">
                <a:solidFill>
                  <a:srgbClr val="333333"/>
                </a:solidFill>
                <a:latin typeface="Calibri" charset="0"/>
                <a:ea typeface="Calibri" charset="0"/>
                <a:cs typeface="Calibri" charset="0"/>
                <a:sym typeface="Calibri" charset="0"/>
              </a:rPr>
              <a:t>(Tenant A)</a:t>
            </a:r>
            <a:endParaRPr lang="en-US" sz="1400" dirty="0">
              <a:solidFill>
                <a:srgbClr val="333333"/>
              </a:solidFill>
              <a:latin typeface="Calibri" charset="0"/>
              <a:ea typeface="Calibri" charset="0"/>
              <a:cs typeface="Calibri" charset="0"/>
              <a:sym typeface="Calibri" charset="0"/>
            </a:endParaRPr>
          </a:p>
        </p:txBody>
      </p:sp>
      <p:sp>
        <p:nvSpPr>
          <p:cNvPr id="22" name="AutoShape 38"/>
          <p:cNvSpPr>
            <a:spLocks/>
          </p:cNvSpPr>
          <p:nvPr/>
        </p:nvSpPr>
        <p:spPr bwMode="auto">
          <a:xfrm>
            <a:off x="5554232" y="4155790"/>
            <a:ext cx="910919" cy="662288"/>
          </a:xfrm>
          <a:prstGeom prst="roundRect">
            <a:avLst>
              <a:gd name="adj" fmla="val 16667"/>
            </a:avLst>
          </a:prstGeom>
          <a:solidFill>
            <a:srgbClr val="E58955"/>
          </a:solidFill>
          <a:ln w="3175" cap="flat">
            <a:solidFill>
              <a:schemeClr val="tx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r>
              <a:rPr lang="en-US" sz="1400" dirty="0" smtClean="0">
                <a:solidFill>
                  <a:srgbClr val="333333"/>
                </a:solidFill>
                <a:latin typeface="Calibri" charset="0"/>
                <a:ea typeface="Calibri" charset="0"/>
                <a:cs typeface="Calibri" charset="0"/>
                <a:sym typeface="Calibri" charset="0"/>
              </a:rPr>
              <a:t>Compute</a:t>
            </a:r>
          </a:p>
          <a:p>
            <a:pPr algn="ctr"/>
            <a:r>
              <a:rPr lang="en-US" sz="1400" dirty="0" smtClean="0">
                <a:solidFill>
                  <a:srgbClr val="333333"/>
                </a:solidFill>
                <a:latin typeface="Calibri" charset="0"/>
                <a:ea typeface="Calibri" charset="0"/>
                <a:cs typeface="Calibri" charset="0"/>
                <a:sym typeface="Calibri" charset="0"/>
              </a:rPr>
              <a:t>Node</a:t>
            </a:r>
          </a:p>
          <a:p>
            <a:pPr algn="ctr"/>
            <a:r>
              <a:rPr lang="en-US" sz="1400" dirty="0" smtClean="0">
                <a:solidFill>
                  <a:srgbClr val="333333"/>
                </a:solidFill>
                <a:latin typeface="Calibri" charset="0"/>
                <a:ea typeface="Calibri" charset="0"/>
                <a:cs typeface="Calibri" charset="0"/>
                <a:sym typeface="Calibri" charset="0"/>
              </a:rPr>
              <a:t>(Tenant A)</a:t>
            </a:r>
            <a:endParaRPr lang="en-US" sz="1400" dirty="0">
              <a:solidFill>
                <a:srgbClr val="333333"/>
              </a:solidFill>
              <a:latin typeface="Calibri" charset="0"/>
              <a:ea typeface="Calibri" charset="0"/>
              <a:cs typeface="Calibri" charset="0"/>
              <a:sym typeface="Calibri" charset="0"/>
            </a:endParaRPr>
          </a:p>
        </p:txBody>
      </p:sp>
      <p:grpSp>
        <p:nvGrpSpPr>
          <p:cNvPr id="4" name="Group 3"/>
          <p:cNvGrpSpPr/>
          <p:nvPr/>
        </p:nvGrpSpPr>
        <p:grpSpPr>
          <a:xfrm>
            <a:off x="7246614" y="265879"/>
            <a:ext cx="1607599" cy="1276870"/>
            <a:chOff x="7246614" y="265879"/>
            <a:chExt cx="1607599" cy="1276870"/>
          </a:xfrm>
        </p:grpSpPr>
        <p:grpSp>
          <p:nvGrpSpPr>
            <p:cNvPr id="32" name="Group 31"/>
            <p:cNvGrpSpPr/>
            <p:nvPr/>
          </p:nvGrpSpPr>
          <p:grpSpPr>
            <a:xfrm>
              <a:off x="7271514" y="265879"/>
              <a:ext cx="1576844" cy="1276870"/>
              <a:chOff x="307181" y="1296805"/>
              <a:chExt cx="1391481" cy="1643843"/>
            </a:xfrm>
          </p:grpSpPr>
          <p:sp>
            <p:nvSpPr>
              <p:cNvPr id="35" name="AutoShape 13"/>
              <p:cNvSpPr>
                <a:spLocks/>
              </p:cNvSpPr>
              <p:nvPr/>
            </p:nvSpPr>
            <p:spPr bwMode="auto">
              <a:xfrm>
                <a:off x="311187" y="1303419"/>
                <a:ext cx="1387475" cy="1637229"/>
              </a:xfrm>
              <a:prstGeom prst="roundRect">
                <a:avLst>
                  <a:gd name="adj" fmla="val 16667"/>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endParaRPr lang="en-US" dirty="0"/>
              </a:p>
            </p:txBody>
          </p:sp>
          <p:sp>
            <p:nvSpPr>
              <p:cNvPr id="38" name="Rectangle 14"/>
              <p:cNvSpPr>
                <a:spLocks/>
              </p:cNvSpPr>
              <p:nvPr/>
            </p:nvSpPr>
            <p:spPr bwMode="auto">
              <a:xfrm>
                <a:off x="307181" y="1296805"/>
                <a:ext cx="1375569" cy="1618178"/>
              </a:xfrm>
              <a:prstGeom prst="rect">
                <a:avLst/>
              </a:prstGeom>
              <a:noFill/>
              <a:ln w="12700" cap="flat">
                <a:noFill/>
                <a:miter lim="800000"/>
                <a:headEnd type="none" w="med" len="med"/>
                <a:tailEnd type="none" w="med" len="med"/>
              </a:ln>
            </p:spPr>
            <p:txBody>
              <a:bodyPr lIns="38100" tIns="38100" rIns="38100" bIns="38100" anchor="ctr">
                <a:prstTxWarp prst="textNoShape">
                  <a:avLst/>
                </a:prstTxWarp>
              </a:bodyPr>
              <a:lstStyle/>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a:p>
                <a:pPr algn="ctr"/>
                <a:endParaRPr lang="en-US" sz="1800" dirty="0" smtClean="0">
                  <a:solidFill>
                    <a:srgbClr val="333333"/>
                  </a:solidFill>
                  <a:latin typeface="Calibri" charset="0"/>
                  <a:ea typeface="Calibri" charset="0"/>
                  <a:cs typeface="Calibri" charset="0"/>
                  <a:sym typeface="Calibri" charset="0"/>
                </a:endParaRPr>
              </a:p>
              <a:p>
                <a:pPr algn="ctr"/>
                <a:endParaRPr lang="en-US" dirty="0">
                  <a:solidFill>
                    <a:srgbClr val="333333"/>
                  </a:solidFill>
                  <a:latin typeface="Calibri" charset="0"/>
                  <a:ea typeface="Calibri" charset="0"/>
                  <a:cs typeface="Calibri" charset="0"/>
                  <a:sym typeface="Calibri" charset="0"/>
                </a:endParaRPr>
              </a:p>
            </p:txBody>
          </p:sp>
        </p:grpSp>
        <p:sp>
          <p:nvSpPr>
            <p:cNvPr id="46" name="Rectangle 43"/>
            <p:cNvSpPr>
              <a:spLocks/>
            </p:cNvSpPr>
            <p:nvPr/>
          </p:nvSpPr>
          <p:spPr bwMode="auto">
            <a:xfrm>
              <a:off x="7246614" y="265879"/>
              <a:ext cx="1607599" cy="514107"/>
            </a:xfrm>
            <a:prstGeom prst="rect">
              <a:avLst/>
            </a:prstGeom>
            <a:solidFill>
              <a:schemeClr val="accent1">
                <a:lumMod val="40000"/>
                <a:lumOff val="60000"/>
                <a:alpha val="33000"/>
              </a:schemeClr>
            </a:solidFill>
            <a:ln w="6350" cap="flat">
              <a:solidFill>
                <a:schemeClr val="bg1"/>
              </a:solidFill>
              <a:prstDash val="solid"/>
              <a:miter lim="800000"/>
              <a:headEnd type="none" w="med" len="med"/>
              <a:tailEnd type="none" w="med" len="med"/>
            </a:ln>
          </p:spPr>
          <p:txBody>
            <a:bodyPr lIns="165100" tIns="165100" rIns="165100" bIns="165100">
              <a:prstTxWarp prst="textNoShape">
                <a:avLst/>
              </a:prstTxWarp>
            </a:bodyPr>
            <a:lstStyle/>
            <a:p>
              <a:pPr algn="ctr"/>
              <a:endParaRPr lang="en-US" sz="1600" dirty="0">
                <a:solidFill>
                  <a:srgbClr val="595959"/>
                </a:solidFill>
                <a:latin typeface="Calibri" charset="0"/>
                <a:ea typeface="Calibri" charset="0"/>
                <a:cs typeface="Calibri" charset="0"/>
                <a:sym typeface="Calibri" charset="0"/>
              </a:endParaRPr>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889" y="306965"/>
              <a:ext cx="956572" cy="171913"/>
            </a:xfrm>
            <a:prstGeom prst="rect">
              <a:avLst/>
            </a:prstGeom>
          </p:spPr>
        </p:pic>
        <p:sp>
          <p:nvSpPr>
            <p:cNvPr id="57" name="Line 33"/>
            <p:cNvSpPr>
              <a:spLocks noChangeShapeType="1"/>
            </p:cNvSpPr>
            <p:nvPr/>
          </p:nvSpPr>
          <p:spPr bwMode="auto">
            <a:xfrm rot="10800000" flipV="1">
              <a:off x="7926323" y="691862"/>
              <a:ext cx="7311" cy="151431"/>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58" name="Line 33"/>
            <p:cNvSpPr>
              <a:spLocks noChangeShapeType="1"/>
            </p:cNvSpPr>
            <p:nvPr/>
          </p:nvSpPr>
          <p:spPr bwMode="auto">
            <a:xfrm rot="10800000" flipH="1" flipV="1">
              <a:off x="8245624" y="693443"/>
              <a:ext cx="1412" cy="144626"/>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64" name="Line 33"/>
            <p:cNvSpPr>
              <a:spLocks noChangeShapeType="1"/>
            </p:cNvSpPr>
            <p:nvPr/>
          </p:nvSpPr>
          <p:spPr bwMode="auto">
            <a:xfrm rot="10800000" flipH="1">
              <a:off x="8078909" y="691862"/>
              <a:ext cx="0" cy="415625"/>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70" name="Line 33"/>
            <p:cNvSpPr>
              <a:spLocks noChangeShapeType="1"/>
            </p:cNvSpPr>
            <p:nvPr/>
          </p:nvSpPr>
          <p:spPr bwMode="auto">
            <a:xfrm rot="10800000">
              <a:off x="7416473" y="601442"/>
              <a:ext cx="324030" cy="0"/>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45" name="AutoShape 38"/>
            <p:cNvSpPr>
              <a:spLocks/>
            </p:cNvSpPr>
            <p:nvPr/>
          </p:nvSpPr>
          <p:spPr bwMode="auto">
            <a:xfrm>
              <a:off x="7555392" y="1096949"/>
              <a:ext cx="1120902" cy="324013"/>
            </a:xfrm>
            <a:prstGeom prst="roundRect">
              <a:avLst>
                <a:gd name="adj" fmla="val 16667"/>
              </a:avLst>
            </a:prstGeom>
            <a:solidFill>
              <a:srgbClr val="FFEE96"/>
            </a:solidFill>
            <a:ln w="3175" cap="flat">
              <a:solidFill>
                <a:srgbClr val="4C4C4C"/>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r"/>
              <a:endParaRPr lang="en-US" sz="1400" dirty="0">
                <a:solidFill>
                  <a:srgbClr val="333333"/>
                </a:solidFill>
                <a:latin typeface="Calibri" charset="0"/>
                <a:ea typeface="Calibri" charset="0"/>
                <a:cs typeface="Calibri" charset="0"/>
                <a:sym typeface="Calibri" charset="0"/>
              </a:endParaRPr>
            </a:p>
          </p:txBody>
        </p:sp>
        <p:sp>
          <p:nvSpPr>
            <p:cNvPr id="51" name="AutoShape 38"/>
            <p:cNvSpPr>
              <a:spLocks/>
            </p:cNvSpPr>
            <p:nvPr/>
          </p:nvSpPr>
          <p:spPr bwMode="auto">
            <a:xfrm>
              <a:off x="7570507" y="826522"/>
              <a:ext cx="431668" cy="245233"/>
            </a:xfrm>
            <a:prstGeom prst="roundRect">
              <a:avLst>
                <a:gd name="adj" fmla="val 16667"/>
              </a:avLst>
            </a:prstGeom>
            <a:solidFill>
              <a:srgbClr val="FFEE96"/>
            </a:solidFill>
            <a:ln w="3175" cap="flat">
              <a:solidFill>
                <a:schemeClr val="tx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endParaRPr lang="en-US" sz="1400" dirty="0">
                <a:solidFill>
                  <a:srgbClr val="333333"/>
                </a:solidFill>
                <a:latin typeface="Calibri" charset="0"/>
                <a:ea typeface="Calibri" charset="0"/>
                <a:cs typeface="Calibri" charset="0"/>
                <a:sym typeface="Calibri" charset="0"/>
              </a:endParaRPr>
            </a:p>
          </p:txBody>
        </p:sp>
        <p:sp>
          <p:nvSpPr>
            <p:cNvPr id="52" name="AutoShape 38"/>
            <p:cNvSpPr>
              <a:spLocks/>
            </p:cNvSpPr>
            <p:nvPr/>
          </p:nvSpPr>
          <p:spPr bwMode="auto">
            <a:xfrm>
              <a:off x="8175007" y="826522"/>
              <a:ext cx="431668" cy="245233"/>
            </a:xfrm>
            <a:prstGeom prst="roundRect">
              <a:avLst>
                <a:gd name="adj" fmla="val 16667"/>
              </a:avLst>
            </a:prstGeom>
            <a:solidFill>
              <a:srgbClr val="FFEE96"/>
            </a:solidFill>
            <a:ln w="3175" cap="flat">
              <a:solidFill>
                <a:schemeClr val="tx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endParaRPr lang="en-US" sz="1400" dirty="0">
                <a:solidFill>
                  <a:srgbClr val="333333"/>
                </a:solidFill>
                <a:latin typeface="Calibri" charset="0"/>
                <a:ea typeface="Calibri" charset="0"/>
                <a:cs typeface="Calibri" charset="0"/>
                <a:sym typeface="Calibri" charset="0"/>
              </a:endParaRPr>
            </a:p>
          </p:txBody>
        </p:sp>
        <p:sp>
          <p:nvSpPr>
            <p:cNvPr id="54" name="AutoShape 38"/>
            <p:cNvSpPr>
              <a:spLocks/>
            </p:cNvSpPr>
            <p:nvPr/>
          </p:nvSpPr>
          <p:spPr bwMode="auto">
            <a:xfrm>
              <a:off x="7734669" y="519111"/>
              <a:ext cx="675469" cy="197066"/>
            </a:xfrm>
            <a:prstGeom prst="roundRect">
              <a:avLst>
                <a:gd name="adj" fmla="val 16667"/>
              </a:avLst>
            </a:prstGeom>
            <a:solidFill>
              <a:srgbClr val="FFEE96"/>
            </a:solidFill>
            <a:ln w="3175" cap="flat">
              <a:solidFill>
                <a:schemeClr val="tx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endParaRPr lang="en-US" sz="1400" dirty="0">
                <a:solidFill>
                  <a:srgbClr val="333333"/>
                </a:solidFill>
                <a:latin typeface="Calibri" charset="0"/>
                <a:ea typeface="Calibri" charset="0"/>
                <a:cs typeface="Calibri" charset="0"/>
                <a:sym typeface="Calibri" charset="0"/>
              </a:endParaRPr>
            </a:p>
          </p:txBody>
        </p:sp>
        <p:pic>
          <p:nvPicPr>
            <p:cNvPr id="60" name="Pictur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9430" y="1107487"/>
              <a:ext cx="467929" cy="284488"/>
            </a:xfrm>
            <a:prstGeom prst="rect">
              <a:avLst/>
            </a:prstGeom>
          </p:spPr>
        </p:pic>
      </p:grpSp>
      <p:sp>
        <p:nvSpPr>
          <p:cNvPr id="69" name="Line 33"/>
          <p:cNvSpPr>
            <a:spLocks noChangeShapeType="1"/>
          </p:cNvSpPr>
          <p:nvPr/>
        </p:nvSpPr>
        <p:spPr bwMode="auto">
          <a:xfrm rot="10800000" flipH="1">
            <a:off x="7395407" y="601442"/>
            <a:ext cx="14710" cy="1258063"/>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67" name="AutoShape 38"/>
          <p:cNvSpPr>
            <a:spLocks/>
          </p:cNvSpPr>
          <p:nvPr/>
        </p:nvSpPr>
        <p:spPr bwMode="auto">
          <a:xfrm>
            <a:off x="4801125" y="1788765"/>
            <a:ext cx="3338513" cy="664859"/>
          </a:xfrm>
          <a:prstGeom prst="roundRect">
            <a:avLst>
              <a:gd name="adj" fmla="val 16667"/>
            </a:avLst>
          </a:prstGeom>
          <a:solidFill>
            <a:schemeClr val="accent3">
              <a:lumMod val="40000"/>
              <a:lumOff val="60000"/>
            </a:schemeClr>
          </a:solidFill>
          <a:ln w="3175" cap="flat">
            <a:solidFill>
              <a:schemeClr val="tx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r>
              <a:rPr lang="en-US" sz="2000" dirty="0">
                <a:solidFill>
                  <a:srgbClr val="333333"/>
                </a:solidFill>
                <a:latin typeface="Calibri" charset="0"/>
                <a:ea typeface="Calibri" charset="0"/>
                <a:cs typeface="Calibri" charset="0"/>
                <a:sym typeface="Calibri" charset="0"/>
              </a:rPr>
              <a:t>Chameleon Core Network</a:t>
            </a:r>
          </a:p>
          <a:p>
            <a:pPr algn="ctr"/>
            <a:r>
              <a:rPr lang="en-US" sz="1400" dirty="0">
                <a:solidFill>
                  <a:srgbClr val="333333"/>
                </a:solidFill>
                <a:latin typeface="Calibri" charset="0"/>
                <a:ea typeface="Calibri" charset="0"/>
                <a:cs typeface="Calibri" charset="0"/>
                <a:sym typeface="Calibri" charset="0"/>
              </a:rPr>
              <a:t>100Gbps uplink public </a:t>
            </a:r>
            <a:r>
              <a:rPr lang="en-US" sz="1400" dirty="0" smtClean="0">
                <a:solidFill>
                  <a:srgbClr val="333333"/>
                </a:solidFill>
                <a:latin typeface="Calibri" charset="0"/>
                <a:ea typeface="Calibri" charset="0"/>
                <a:cs typeface="Calibri" charset="0"/>
                <a:sym typeface="Calibri" charset="0"/>
              </a:rPr>
              <a:t>network</a:t>
            </a:r>
          </a:p>
        </p:txBody>
      </p:sp>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6019" y="6125325"/>
            <a:ext cx="2036223" cy="583190"/>
          </a:xfrm>
          <a:prstGeom prst="rect">
            <a:avLst/>
          </a:prstGeom>
        </p:spPr>
      </p:pic>
      <p:sp>
        <p:nvSpPr>
          <p:cNvPr id="55" name="Line 33"/>
          <p:cNvSpPr>
            <a:spLocks noChangeShapeType="1"/>
          </p:cNvSpPr>
          <p:nvPr/>
        </p:nvSpPr>
        <p:spPr bwMode="auto">
          <a:xfrm rot="10800000" flipV="1">
            <a:off x="8175007" y="3788521"/>
            <a:ext cx="2" cy="376952"/>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56" name="Line 33"/>
          <p:cNvSpPr>
            <a:spLocks noChangeShapeType="1"/>
          </p:cNvSpPr>
          <p:nvPr/>
        </p:nvSpPr>
        <p:spPr bwMode="auto">
          <a:xfrm rot="10800000" flipV="1">
            <a:off x="7327715" y="3816963"/>
            <a:ext cx="2" cy="376952"/>
          </a:xfrm>
          <a:prstGeom prst="line">
            <a:avLst/>
          </a:prstGeom>
          <a:noFill/>
          <a:ln w="38100" cap="flat">
            <a:solidFill>
              <a:srgbClr val="4C4C4C"/>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endParaRPr lang="en-US"/>
          </a:p>
        </p:txBody>
      </p:sp>
      <p:sp>
        <p:nvSpPr>
          <p:cNvPr id="23" name="AutoShape 38"/>
          <p:cNvSpPr>
            <a:spLocks/>
          </p:cNvSpPr>
          <p:nvPr/>
        </p:nvSpPr>
        <p:spPr bwMode="auto">
          <a:xfrm>
            <a:off x="6667660" y="4155790"/>
            <a:ext cx="910919" cy="662288"/>
          </a:xfrm>
          <a:prstGeom prst="roundRect">
            <a:avLst>
              <a:gd name="adj" fmla="val 16667"/>
            </a:avLst>
          </a:prstGeom>
          <a:solidFill>
            <a:srgbClr val="FFEE96"/>
          </a:solidFill>
          <a:ln w="3175" cap="flat">
            <a:solidFill>
              <a:schemeClr val="tx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r>
              <a:rPr lang="en-US" sz="1400" dirty="0" smtClean="0">
                <a:solidFill>
                  <a:srgbClr val="333333"/>
                </a:solidFill>
                <a:latin typeface="Calibri" charset="0"/>
                <a:ea typeface="Calibri" charset="0"/>
                <a:cs typeface="Calibri" charset="0"/>
                <a:sym typeface="Calibri" charset="0"/>
              </a:rPr>
              <a:t>Compute</a:t>
            </a:r>
          </a:p>
          <a:p>
            <a:pPr algn="ctr"/>
            <a:r>
              <a:rPr lang="en-US" sz="1400" dirty="0" smtClean="0">
                <a:solidFill>
                  <a:srgbClr val="333333"/>
                </a:solidFill>
                <a:latin typeface="Calibri" charset="0"/>
                <a:ea typeface="Calibri" charset="0"/>
                <a:cs typeface="Calibri" charset="0"/>
                <a:sym typeface="Calibri" charset="0"/>
              </a:rPr>
              <a:t>Node</a:t>
            </a:r>
          </a:p>
          <a:p>
            <a:pPr algn="ctr"/>
            <a:r>
              <a:rPr lang="en-US" sz="1400" dirty="0" smtClean="0">
                <a:solidFill>
                  <a:srgbClr val="333333"/>
                </a:solidFill>
                <a:latin typeface="Calibri" charset="0"/>
                <a:ea typeface="Calibri" charset="0"/>
                <a:cs typeface="Calibri" charset="0"/>
                <a:sym typeface="Calibri" charset="0"/>
              </a:rPr>
              <a:t>(Tenant B)</a:t>
            </a:r>
            <a:endParaRPr lang="en-US" sz="1400" dirty="0">
              <a:solidFill>
                <a:srgbClr val="333333"/>
              </a:solidFill>
              <a:latin typeface="Calibri" charset="0"/>
              <a:ea typeface="Calibri" charset="0"/>
              <a:cs typeface="Calibri" charset="0"/>
              <a:sym typeface="Calibri" charset="0"/>
            </a:endParaRPr>
          </a:p>
        </p:txBody>
      </p:sp>
      <p:sp>
        <p:nvSpPr>
          <p:cNvPr id="24" name="AutoShape 38"/>
          <p:cNvSpPr>
            <a:spLocks/>
          </p:cNvSpPr>
          <p:nvPr/>
        </p:nvSpPr>
        <p:spPr bwMode="auto">
          <a:xfrm>
            <a:off x="7943294" y="4155790"/>
            <a:ext cx="910919" cy="662288"/>
          </a:xfrm>
          <a:prstGeom prst="roundRect">
            <a:avLst>
              <a:gd name="adj" fmla="val 16667"/>
            </a:avLst>
          </a:prstGeom>
          <a:solidFill>
            <a:srgbClr val="FFEE96"/>
          </a:solidFill>
          <a:ln w="3175" cap="flat">
            <a:solidFill>
              <a:schemeClr val="tx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r>
              <a:rPr lang="en-US" sz="1400" dirty="0" smtClean="0">
                <a:solidFill>
                  <a:srgbClr val="333333"/>
                </a:solidFill>
                <a:latin typeface="Calibri" charset="0"/>
                <a:ea typeface="Calibri" charset="0"/>
                <a:cs typeface="Calibri" charset="0"/>
                <a:sym typeface="Calibri" charset="0"/>
              </a:rPr>
              <a:t>Compute</a:t>
            </a:r>
          </a:p>
          <a:p>
            <a:pPr algn="ctr"/>
            <a:r>
              <a:rPr lang="en-US" sz="1400" dirty="0" smtClean="0">
                <a:solidFill>
                  <a:srgbClr val="333333"/>
                </a:solidFill>
                <a:latin typeface="Calibri" charset="0"/>
                <a:ea typeface="Calibri" charset="0"/>
                <a:cs typeface="Calibri" charset="0"/>
                <a:sym typeface="Calibri" charset="0"/>
              </a:rPr>
              <a:t>Node</a:t>
            </a:r>
          </a:p>
          <a:p>
            <a:pPr algn="ctr"/>
            <a:r>
              <a:rPr lang="en-US" sz="1400" dirty="0" smtClean="0">
                <a:solidFill>
                  <a:srgbClr val="333333"/>
                </a:solidFill>
                <a:latin typeface="Calibri" charset="0"/>
                <a:ea typeface="Calibri" charset="0"/>
                <a:cs typeface="Calibri" charset="0"/>
                <a:sym typeface="Calibri" charset="0"/>
              </a:rPr>
              <a:t>(Tenant B)</a:t>
            </a:r>
            <a:endParaRPr lang="en-US" sz="1400" dirty="0">
              <a:solidFill>
                <a:srgbClr val="333333"/>
              </a:solidFill>
              <a:latin typeface="Calibri" charset="0"/>
              <a:ea typeface="Calibri" charset="0"/>
              <a:cs typeface="Calibri" charset="0"/>
              <a:sym typeface="Calibri" charset="0"/>
            </a:endParaRPr>
          </a:p>
        </p:txBody>
      </p:sp>
      <p:sp>
        <p:nvSpPr>
          <p:cNvPr id="66" name="AutoShape 38"/>
          <p:cNvSpPr>
            <a:spLocks/>
          </p:cNvSpPr>
          <p:nvPr/>
        </p:nvSpPr>
        <p:spPr bwMode="auto">
          <a:xfrm>
            <a:off x="6974140" y="3295096"/>
            <a:ext cx="1425396" cy="532204"/>
          </a:xfrm>
          <a:prstGeom prst="roundRect">
            <a:avLst>
              <a:gd name="adj" fmla="val 16667"/>
            </a:avLst>
          </a:prstGeom>
          <a:solidFill>
            <a:srgbClr val="FFEE96"/>
          </a:solidFill>
          <a:ln w="3175" cap="flat">
            <a:solidFill>
              <a:schemeClr val="tx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lgn="ctr"/>
            <a:r>
              <a:rPr lang="en-US" sz="1400" dirty="0" smtClean="0">
                <a:solidFill>
                  <a:srgbClr val="333333"/>
                </a:solidFill>
                <a:latin typeface="Calibri" charset="0"/>
                <a:ea typeface="Calibri" charset="0"/>
                <a:cs typeface="Calibri" charset="0"/>
                <a:sym typeface="Calibri" charset="0"/>
              </a:rPr>
              <a:t>VFC</a:t>
            </a:r>
          </a:p>
          <a:p>
            <a:pPr algn="ctr"/>
            <a:r>
              <a:rPr lang="en-US" sz="1400" dirty="0" smtClean="0">
                <a:solidFill>
                  <a:srgbClr val="333333"/>
                </a:solidFill>
                <a:latin typeface="Calibri" charset="0"/>
                <a:ea typeface="Calibri" charset="0"/>
                <a:cs typeface="Calibri" charset="0"/>
                <a:sym typeface="Calibri" charset="0"/>
              </a:rPr>
              <a:t>(Tenant b)</a:t>
            </a:r>
            <a:endParaRPr lang="en-US" sz="1400" dirty="0">
              <a:solidFill>
                <a:srgbClr val="333333"/>
              </a:solidFill>
              <a:latin typeface="Calibri" charset="0"/>
              <a:ea typeface="Calibri" charset="0"/>
              <a:cs typeface="Calibri" charset="0"/>
              <a:sym typeface="Calibri" charset="0"/>
            </a:endParaRPr>
          </a:p>
        </p:txBody>
      </p:sp>
    </p:spTree>
    <p:extLst>
      <p:ext uri="{BB962C8B-B14F-4D97-AF65-F5344CB8AC3E}">
        <p14:creationId xmlns:p14="http://schemas.microsoft.com/office/powerpoint/2010/main" val="853163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 Pop.thmx</Template>
  <TotalTime>9157</TotalTime>
  <Words>1170</Words>
  <Application>Microsoft Macintosh PowerPoint</Application>
  <PresentationFormat>On-screen Show (4:3)</PresentationFormat>
  <Paragraphs>241</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 Unicode MS</vt:lpstr>
      <vt:lpstr>Calibri</vt:lpstr>
      <vt:lpstr>Gill Sans MT</vt:lpstr>
      <vt:lpstr>Helvetica</vt:lpstr>
      <vt:lpstr>Mangal</vt:lpstr>
      <vt:lpstr>Wingdings 3</vt:lpstr>
      <vt:lpstr>Arial</vt:lpstr>
      <vt:lpstr>Urban Pop</vt:lpstr>
      <vt:lpstr>NSF cloud Chameleon:  Phase 2 Networking  </vt:lpstr>
      <vt:lpstr>BackGround: ExoGENI</vt:lpstr>
      <vt:lpstr>Chameleon: Current</vt:lpstr>
      <vt:lpstr>NEW hardware in Phase 2</vt:lpstr>
      <vt:lpstr>NEW hardware in Phase 2</vt:lpstr>
      <vt:lpstr>Corsa DP2000 Series Switches</vt:lpstr>
      <vt:lpstr>Network Hardware</vt:lpstr>
      <vt:lpstr>Isolated Virtual SDN Switch</vt:lpstr>
      <vt:lpstr>Chameleon: SDN Experiments</vt:lpstr>
      <vt:lpstr>Chameleon to ExoGENI Stitching Prototype </vt:lpstr>
      <vt:lpstr>Chameleon to NCBI via ExoGENI </vt:lpstr>
      <vt:lpstr>Thank You</vt:lpstr>
    </vt:vector>
  </TitlesOfParts>
  <Company>Texas Advanced Computing Center</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Stelmaszek</dc:creator>
  <cp:lastModifiedBy>Microsoft Office User</cp:lastModifiedBy>
  <cp:revision>40</cp:revision>
  <dcterms:created xsi:type="dcterms:W3CDTF">2014-08-15T22:19:03Z</dcterms:created>
  <dcterms:modified xsi:type="dcterms:W3CDTF">2017-10-27T15:55:22Z</dcterms:modified>
</cp:coreProperties>
</file>